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11/05/2016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87624" y="764704"/>
            <a:ext cx="7630616" cy="3888432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Linee guida per la predisposizione e attuazione dei progetti di presa in carico del Sostegno per l’inclusione attiva (SIA)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87624" y="4005064"/>
            <a:ext cx="7406640" cy="2016224"/>
          </a:xfrm>
        </p:spPr>
        <p:txBody>
          <a:bodyPr>
            <a:normAutofit fontScale="62500" lnSpcReduction="20000"/>
          </a:bodyPr>
          <a:lstStyle/>
          <a:p>
            <a:endParaRPr lang="it-IT" sz="4800" b="1" dirty="0" smtClean="0">
              <a:solidFill>
                <a:schemeClr val="tx2"/>
              </a:solidFill>
            </a:endParaRPr>
          </a:p>
          <a:p>
            <a:endParaRPr lang="it-IT" sz="4800" b="1" dirty="0" smtClean="0">
              <a:solidFill>
                <a:schemeClr val="tx2"/>
              </a:solidFill>
            </a:endParaRPr>
          </a:p>
          <a:p>
            <a:endParaRPr lang="it-IT" sz="4800" b="1" dirty="0" smtClean="0">
              <a:solidFill>
                <a:schemeClr val="tx2"/>
              </a:solidFill>
            </a:endParaRPr>
          </a:p>
          <a:p>
            <a:r>
              <a:rPr lang="it-IT" sz="6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UNA </a:t>
            </a:r>
            <a:r>
              <a:rPr lang="it-IT" sz="6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PRIMA SINTESI</a:t>
            </a:r>
            <a:endParaRPr lang="it-IT" sz="6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2700" b="1" dirty="0" smtClean="0"/>
              <a:t>5. </a:t>
            </a:r>
            <a:r>
              <a:rPr lang="it-IT" sz="2700" b="1" dirty="0" smtClean="0"/>
              <a:t>Interventi/1 </a:t>
            </a:r>
            <a:endParaRPr lang="it-IT" sz="2700" b="1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124744"/>
            <a:ext cx="7312856" cy="5123656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it-IT" sz="4800" dirty="0" smtClean="0"/>
              <a:t>In attuazione dei progetti le Equipe multidisciplinari, attivano un sistema coordinato di interventi e servizi per l’inclusione attiva. </a:t>
            </a:r>
          </a:p>
          <a:p>
            <a:pPr algn="just">
              <a:buNone/>
            </a:pPr>
            <a:r>
              <a:rPr lang="it-IT" sz="4800" b="1" i="1" dirty="0" smtClean="0"/>
              <a:t>Orientamento</a:t>
            </a:r>
            <a:r>
              <a:rPr lang="it-IT" sz="4800" i="1" dirty="0" smtClean="0"/>
              <a:t>: </a:t>
            </a:r>
            <a:r>
              <a:rPr lang="it-IT" sz="4800" i="1" dirty="0" err="1" smtClean="0"/>
              <a:t>orientamento</a:t>
            </a:r>
            <a:r>
              <a:rPr lang="it-IT" sz="4800" i="1" dirty="0" smtClean="0"/>
              <a:t> di base, analisi delle competenze in relazione alla situazione del mercato del lavoro locale e </a:t>
            </a:r>
            <a:r>
              <a:rPr lang="it-IT" sz="4800" i="1" dirty="0" err="1" smtClean="0"/>
              <a:t>profilazione</a:t>
            </a:r>
            <a:r>
              <a:rPr lang="it-IT" sz="4800" i="1" dirty="0" smtClean="0"/>
              <a:t>; </a:t>
            </a:r>
            <a:r>
              <a:rPr lang="it-IT" sz="4800" i="1" dirty="0" err="1" smtClean="0"/>
              <a:t>empowerment</a:t>
            </a:r>
            <a:r>
              <a:rPr lang="it-IT" sz="4800" i="1" dirty="0" smtClean="0"/>
              <a:t> e supporto individuale, orientamento specialistico e individualizzato, mediante bilancio delle competenze ed analisi degli eventuali fabbisogni in termini di formazione, esperienze di lavoro o altre misure di politica attiva del lavoro, con riferimento all'adeguatezza del profilo alla domanda di lavoro espressa a livello territoriale, nazionale ed europea; orientamento individualizzato all'</a:t>
            </a:r>
            <a:r>
              <a:rPr lang="it-IT" sz="4800" i="1" dirty="0" err="1" smtClean="0"/>
              <a:t>autoimpiego</a:t>
            </a:r>
            <a:r>
              <a:rPr lang="it-IT" sz="4800" i="1" dirty="0" smtClean="0"/>
              <a:t> e tutoraggio per le fasi successive all'avvio dell'impresa; </a:t>
            </a:r>
            <a:endParaRPr lang="it-IT" sz="4800" dirty="0" smtClean="0"/>
          </a:p>
          <a:p>
            <a:pPr algn="just">
              <a:buNone/>
            </a:pPr>
            <a:r>
              <a:rPr lang="it-IT" sz="4800" b="1" i="1" dirty="0" smtClean="0"/>
              <a:t>Formazione</a:t>
            </a:r>
            <a:r>
              <a:rPr lang="it-IT" sz="4800" i="1" dirty="0" smtClean="0"/>
              <a:t>: avviamento ad </a:t>
            </a:r>
            <a:r>
              <a:rPr lang="it-IT" sz="4800" i="1" dirty="0" err="1" smtClean="0"/>
              <a:t>attivita'</a:t>
            </a:r>
            <a:r>
              <a:rPr lang="it-IT" sz="4800" i="1" dirty="0" smtClean="0"/>
              <a:t> di formazione ai fini della qualificazione e riqualificazione professionale, dell'</a:t>
            </a:r>
            <a:r>
              <a:rPr lang="it-IT" sz="4800" i="1" dirty="0" err="1" smtClean="0"/>
              <a:t>autoimpiego</a:t>
            </a:r>
            <a:r>
              <a:rPr lang="it-IT" sz="4800" i="1" dirty="0" smtClean="0"/>
              <a:t> e dell’immediato inserimento lavorativo, corsi di formazione professionale; tirocini formativi e di orientamento; formazione in apprendistato; formazione e tirocini di inserimento/reinserimento finalizzati all'inclusione sociale, all'autonomia delle persone e alla riabilitazione; ecc.; </a:t>
            </a:r>
            <a:endParaRPr lang="it-IT" sz="4800" dirty="0" smtClean="0"/>
          </a:p>
          <a:p>
            <a:pPr algn="just">
              <a:buNone/>
            </a:pPr>
            <a:r>
              <a:rPr lang="it-IT" sz="4800" b="1" i="1" dirty="0" smtClean="0"/>
              <a:t>Percorsi di attivazione sociale</a:t>
            </a:r>
            <a:r>
              <a:rPr lang="it-IT" sz="4800" i="1" dirty="0" smtClean="0"/>
              <a:t>: attivazione di strumenti socio-educativi necessari a creare e sostenere percorsi pedagogici - assistenziali - educativi a favore dei cittadini fragili, difficilmente collocabili - almeno inizialmente - nei normali percorsi di inserimento lavorativo. </a:t>
            </a:r>
            <a:endParaRPr lang="it-IT" sz="4800" dirty="0" smtClean="0"/>
          </a:p>
          <a:p>
            <a:pPr algn="just">
              <a:buNone/>
            </a:pPr>
            <a:r>
              <a:rPr lang="it-IT" sz="4800" b="1" i="1" dirty="0" smtClean="0"/>
              <a:t>Misure di attivazione lavorativa: </a:t>
            </a:r>
            <a:r>
              <a:rPr lang="it-IT" sz="4800" i="1" dirty="0" smtClean="0"/>
              <a:t>promozione di esperienze lavorative, anche mediante lo strumento del tirocinio, borse di lavoro, cantieri sociali, promozione di prestazioni di lavoro socialmente utile, ai sensi dell'articolo 26 del citato D. </a:t>
            </a:r>
            <a:r>
              <a:rPr lang="it-IT" sz="4800" i="1" dirty="0" err="1" smtClean="0"/>
              <a:t>Lgs</a:t>
            </a:r>
            <a:r>
              <a:rPr lang="it-IT" sz="4800" i="1" dirty="0" smtClean="0"/>
              <a:t>. 150/2015; accompagnamento al lavoro, anche attraverso l'utilizzo dell'assegno individuale di ricollocazione; </a:t>
            </a:r>
          </a:p>
          <a:p>
            <a:pPr algn="just">
              <a:buNone/>
            </a:pPr>
            <a:r>
              <a:rPr lang="it-IT" sz="4800" b="1" i="1" dirty="0" smtClean="0"/>
              <a:t>Misure di sostegno all’instaurazione di rapporti di lavoro: </a:t>
            </a:r>
            <a:r>
              <a:rPr lang="it-IT" sz="4800" i="1" dirty="0" smtClean="0"/>
              <a:t>incentivi alle imprese per l’assunzione delle persone maggiormente vulnerabili nel rispetto della disciplina nazionale e dell'Unione europea; incentivi alle imprese per l’attivazione di contratti che prevedono forme di flessibilità, oraria od organizzativa e funzionale, in relazione alle caratteristiche e ai bisogni delle persone maggiormente vulnerabili, strumenti finalizzati alla conciliazione dei tempi di lavoro con gli obblighi di cura nei confronti di minori o di soggetti non autosufficienti; contributi alle imprese per l’adattamento degli ambienti di lavoro e per attività di tutoraggio di ausilio all’inserimento lavorativo di persone particolarmente vulnerabili; </a:t>
            </a:r>
            <a:endParaRPr lang="it-IT" sz="4800" dirty="0" smtClean="0"/>
          </a:p>
          <a:p>
            <a:pPr algn="just">
              <a:buNone/>
            </a:pPr>
            <a:r>
              <a:rPr lang="it-IT" sz="4800" b="1" i="1" dirty="0" smtClean="0"/>
              <a:t>Inserimento in cooperative sociali:</a:t>
            </a:r>
            <a:r>
              <a:rPr lang="it-IT" sz="4800" i="1" dirty="0" smtClean="0"/>
              <a:t> inserimento delle persone in condizioni di vulnerabilità presso le cooperative sociali, in particolare di tipo B; inserimento lavorativo nel settore no profit attraverso il finanziamento di voucher di lavoro accessorio. </a:t>
            </a:r>
            <a:endParaRPr lang="it-IT" sz="4800" dirty="0" smtClean="0"/>
          </a:p>
          <a:p>
            <a:pPr algn="just">
              <a:buNone/>
            </a:pPr>
            <a:r>
              <a:rPr lang="it-IT" sz="4800" b="1" i="1" dirty="0" smtClean="0"/>
              <a:t>Supporto alle attività di lavoro autonomo e imprenditoriale: </a:t>
            </a:r>
            <a:r>
              <a:rPr lang="it-IT" sz="4800" i="1" dirty="0" smtClean="0"/>
              <a:t>sostegno a percorsi di lavoro autonomo e imprenditoriale; incentivi all'attività di lavoro autonomo; supporto alle persone maggiormente vulnerabili all’interno di incubatori d'impresa; sostegno finanziario delle attività di lavoro autonomo e imprenditoriale a beneficio delle persone in condizione di vulnerabilità; accesso agevolato al credito da parte delle persone maggiormente vulnerabili, anche nella forma del microcredito.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5. </a:t>
            </a:r>
            <a:r>
              <a:rPr lang="it-IT" sz="2400" b="1" dirty="0" smtClean="0"/>
              <a:t>Interventi/2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472608"/>
          </a:xfrm>
        </p:spPr>
        <p:txBody>
          <a:bodyPr>
            <a:normAutofit fontScale="25000" lnSpcReduction="20000"/>
          </a:bodyPr>
          <a:lstStyle/>
          <a:p>
            <a:endParaRPr lang="it-IT" dirty="0" smtClean="0"/>
          </a:p>
          <a:p>
            <a:pPr algn="just">
              <a:buNone/>
            </a:pPr>
            <a:r>
              <a:rPr lang="it-IT" sz="4800" dirty="0" smtClean="0"/>
              <a:t>Con riferimento alle famiglie o persone maggiormente vulnerabili le </a:t>
            </a:r>
            <a:r>
              <a:rPr lang="it-IT" sz="4800" dirty="0" err="1" smtClean="0"/>
              <a:t>EEMM</a:t>
            </a:r>
            <a:r>
              <a:rPr lang="it-IT" sz="4800" dirty="0" smtClean="0"/>
              <a:t> possono attivare interventi ovvero svolgere un ruolo di facilitatore </a:t>
            </a:r>
            <a:r>
              <a:rPr lang="it-IT" sz="4800" b="1" dirty="0" smtClean="0"/>
              <a:t>nell’accesso a servizi e prestazioni sociali. In particolare, sulla base delle necessità rilevate, i progetti personalizzati possono prevedere interventi erogati dalla Regione, dai Comuni, in forma singola o associata, nonché da altre Amministrazioni o Enti in rete con il Comune (sulla base degli accordi interistituzionali) in riferimento alle aree di seguito indicate. </a:t>
            </a:r>
          </a:p>
          <a:p>
            <a:pPr algn="just">
              <a:buNone/>
            </a:pPr>
            <a:r>
              <a:rPr lang="it-IT" sz="4800" b="1" i="1" dirty="0" smtClean="0"/>
              <a:t>Sostegno al reddito </a:t>
            </a:r>
            <a:r>
              <a:rPr lang="it-IT" sz="4800" i="1" dirty="0" smtClean="0"/>
              <a:t>(inclusi interventi finanziabili con risorse dei Fondi Europei alle condizioni indicate dalla Commissione Europea - </a:t>
            </a:r>
            <a:r>
              <a:rPr lang="it-IT" sz="4800" i="1" dirty="0" err="1" smtClean="0"/>
              <a:t>Ref</a:t>
            </a:r>
            <a:r>
              <a:rPr lang="it-IT" sz="4800" i="1" dirty="0" smtClean="0"/>
              <a:t>. Ares(2015)2125863 - 21/05/2015) ad esempio: Misure di sostegno al reddito complementari al SIA; Contributi economici per alloggio e per utenze domestiche; Contributi per servizi di cura per l’infanzia e i non autosufficienti; Contributi economici per i servizi scolastici e post scuola; Contributi economici per cure o prestazioni sociali a rilevanza sanitaria; contributi per la vita autonoma della persona disabile. </a:t>
            </a:r>
          </a:p>
          <a:p>
            <a:pPr algn="just">
              <a:buNone/>
            </a:pPr>
            <a:r>
              <a:rPr lang="it-IT" sz="4800" b="1" i="1" dirty="0" smtClean="0"/>
              <a:t>Microcredito per l’inserimento socio-lavorativo: </a:t>
            </a:r>
            <a:r>
              <a:rPr lang="it-IT" sz="4800" i="1" dirty="0" smtClean="0"/>
              <a:t>piccoli prestiti, finalizzati ad affrontare bisogni primari dell’individuo (quali la casa, la salute e i beni durevoli essenziali) o alla realizzazione di percorsi formativi e di inserimento socio-lavorativo, da restituire anche attraverso controprestazioni di utilità collettiva. </a:t>
            </a:r>
          </a:p>
          <a:p>
            <a:pPr algn="just">
              <a:buNone/>
            </a:pPr>
            <a:r>
              <a:rPr lang="it-IT" sz="4800" b="1" i="1" dirty="0" smtClean="0"/>
              <a:t>Sostegno all’alloggio: </a:t>
            </a:r>
            <a:r>
              <a:rPr lang="it-IT" sz="4800" i="1" dirty="0" smtClean="0"/>
              <a:t>Interventi di supporto per reperimento alloggi; servizi di promozione e accompagnamento all’abitare assistito e prevenzione della povertà abitativa; </a:t>
            </a:r>
          </a:p>
          <a:p>
            <a:pPr algn="just">
              <a:buNone/>
            </a:pPr>
            <a:r>
              <a:rPr lang="it-IT" sz="4800" b="1" i="1" dirty="0" smtClean="0"/>
              <a:t>Assistenza educativa domiciliare: </a:t>
            </a:r>
            <a:r>
              <a:rPr lang="it-IT" sz="4800" i="1" dirty="0" smtClean="0"/>
              <a:t>Sostegno socio-educativo territoriale o domiciliare; Assistenza domiciliare socio- assistenziale: Assistenza domiciliare integrata con servizi sanitari; </a:t>
            </a:r>
          </a:p>
          <a:p>
            <a:pPr algn="just">
              <a:buNone/>
            </a:pPr>
            <a:r>
              <a:rPr lang="it-IT" sz="4800" b="1" i="1" dirty="0" smtClean="0"/>
              <a:t>Servizi alla famiglia: </a:t>
            </a:r>
            <a:r>
              <a:rPr lang="it-IT" sz="4800" i="1" dirty="0" smtClean="0"/>
              <a:t>Servizio di mediazione familiare; Interventi di sostegno alla genitorialità; mediazione culturale e corsi di lingua italiana per famiglie di immigrati. </a:t>
            </a:r>
          </a:p>
          <a:p>
            <a:pPr algn="just">
              <a:buNone/>
            </a:pPr>
            <a:r>
              <a:rPr lang="it-IT" sz="4800" b="1" i="1" dirty="0" smtClean="0"/>
              <a:t>Nidi e altri servizi educativi per la prima infanzia</a:t>
            </a:r>
            <a:r>
              <a:rPr lang="it-IT" sz="4800" i="1" dirty="0" smtClean="0"/>
              <a:t>: Asili nido; Servizi integrativi per la prima infanzia; Sostegno socio-educativo scolastico. </a:t>
            </a:r>
          </a:p>
          <a:p>
            <a:pPr algn="just">
              <a:buNone/>
            </a:pPr>
            <a:r>
              <a:rPr lang="it-IT" sz="4800" b="1" i="1" dirty="0" smtClean="0"/>
              <a:t>Interventi socio sanitari integrati</a:t>
            </a:r>
            <a:r>
              <a:rPr lang="it-IT" sz="4800" i="1" dirty="0" smtClean="0"/>
              <a:t>: Cure domiciliari; Assistenza residenziale e semiresidenziale; assistenza territoriale ai pazienti con dipendenza patologica; assistenza territoriale ai pazienti psichiatrici; </a:t>
            </a:r>
          </a:p>
          <a:p>
            <a:pPr algn="just">
              <a:buNone/>
            </a:pPr>
            <a:r>
              <a:rPr lang="it-IT" sz="4800" b="1" i="1" dirty="0" smtClean="0"/>
              <a:t>Collaborazione tra la scuola le famiglie e i servizi</a:t>
            </a:r>
            <a:r>
              <a:rPr lang="it-IT" sz="4800" i="1" dirty="0" smtClean="0"/>
              <a:t>: interventi personalizzati per bambini con disabilità certificata o “Bisogni educativi speciali”; colloqui individuali con i genitori a scuola; incontri educativi rivolti a gruppi di genitori; </a:t>
            </a:r>
          </a:p>
          <a:p>
            <a:pPr algn="just">
              <a:buNone/>
            </a:pPr>
            <a:r>
              <a:rPr lang="it-IT" sz="4800" b="1" i="1" dirty="0" smtClean="0"/>
              <a:t>Interventi di sostegno della Comunità</a:t>
            </a:r>
            <a:r>
              <a:rPr lang="it-IT" sz="4800" i="1" dirty="0" smtClean="0"/>
              <a:t>: Servizi di prossimità/buon vicinato/gruppi di auto-aiuto; welfare community; famiglie di appoggio supportate dai servizi. </a:t>
            </a:r>
          </a:p>
          <a:p>
            <a:pPr>
              <a:buNone/>
            </a:pPr>
            <a:endParaRPr lang="it-IT" sz="480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2700" b="1" dirty="0" smtClean="0"/>
              <a:t>6. </a:t>
            </a:r>
            <a:r>
              <a:rPr lang="it-IT" sz="2700" b="1" dirty="0" err="1" smtClean="0"/>
              <a:t>Governance</a:t>
            </a:r>
            <a:r>
              <a:rPr lang="it-IT" sz="2700" b="1" dirty="0" smtClean="0"/>
              <a:t> </a:t>
            </a:r>
            <a:r>
              <a:rPr lang="it-IT" sz="2700" b="1" dirty="0" smtClean="0"/>
              <a:t/>
            </a:r>
            <a:br>
              <a:rPr lang="it-IT" sz="2700" b="1" dirty="0" smtClean="0"/>
            </a:br>
            <a:r>
              <a:rPr lang="it-IT" sz="2700" b="1" dirty="0" smtClean="0"/>
              <a:t/>
            </a:r>
            <a:br>
              <a:rPr lang="it-IT" sz="2700" b="1" dirty="0" smtClean="0"/>
            </a:br>
            <a:r>
              <a:rPr lang="it-IT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Finanziamento</a:t>
            </a:r>
            <a: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it-IT" dirty="0" smtClean="0"/>
          </a:p>
          <a:p>
            <a:pPr algn="just"/>
            <a:r>
              <a:rPr lang="it-IT" dirty="0" smtClean="0"/>
              <a:t>Fonti </a:t>
            </a:r>
            <a:r>
              <a:rPr lang="it-IT" dirty="0" smtClean="0"/>
              <a:t>di finanziamento nazionali, disciplinate dal decreto di estensione del SIA, cui si aggiungono le risorse previste nella </a:t>
            </a:r>
            <a:r>
              <a:rPr lang="it-IT" b="1" dirty="0" smtClean="0"/>
              <a:t>Legge di Stabilità 2016</a:t>
            </a:r>
            <a:r>
              <a:rPr lang="it-IT" dirty="0" smtClean="0"/>
              <a:t>, destinate alla ‘componente passiva’, che rappresenta il trasferimento monetario erogato ai nuclei familiari destinatari della misura; </a:t>
            </a:r>
          </a:p>
          <a:p>
            <a:pPr algn="just"/>
            <a:r>
              <a:rPr lang="it-IT" dirty="0" smtClean="0"/>
              <a:t>Fonti </a:t>
            </a:r>
            <a:r>
              <a:rPr lang="it-IT" dirty="0" smtClean="0"/>
              <a:t>di finanziamento comunitarie (con cofinanziamento nazionale), destinate nel Programma operativo Nazionale (</a:t>
            </a:r>
            <a:r>
              <a:rPr lang="it-IT" b="1" dirty="0" smtClean="0"/>
              <a:t>PON</a:t>
            </a:r>
            <a:r>
              <a:rPr lang="it-IT" dirty="0" smtClean="0"/>
              <a:t>) Inclusione 2014 – 2020 al supporto della ‘componente attiva’ del SIA, per il rafforzamento dei servizi e degli interventi di inclusione attiva, cui si aggiungono le risorse del Programma Operativo </a:t>
            </a:r>
            <a:r>
              <a:rPr lang="it-IT" b="1" dirty="0" err="1" smtClean="0"/>
              <a:t>Fead</a:t>
            </a:r>
            <a:r>
              <a:rPr lang="it-IT" dirty="0" smtClean="0"/>
              <a:t> (Fondo di aiuti europei agli indigenti), dedicate alla erogazione di materiale scolastico ai minori delle famiglie beneficiarie del SIA. </a:t>
            </a:r>
          </a:p>
          <a:p>
            <a:pPr algn="just"/>
            <a:r>
              <a:rPr lang="it-IT" dirty="0" smtClean="0"/>
              <a:t>Fonti </a:t>
            </a:r>
            <a:r>
              <a:rPr lang="it-IT" dirty="0" smtClean="0"/>
              <a:t>di finanziamento regionali di derivazione istituzionale e/o comunitaria ad eventuale integrazione delle risorse nazionali sopra menzionate (</a:t>
            </a:r>
            <a:r>
              <a:rPr lang="it-IT" b="1" dirty="0" smtClean="0"/>
              <a:t>Bilancio regionale</a:t>
            </a:r>
            <a:r>
              <a:rPr lang="it-IT" dirty="0" smtClean="0"/>
              <a:t>; risorse </a:t>
            </a:r>
            <a:r>
              <a:rPr lang="it-IT" b="1" dirty="0" smtClean="0"/>
              <a:t>FSE previste nei PO regionali </a:t>
            </a:r>
            <a:r>
              <a:rPr lang="it-IT" dirty="0" smtClean="0"/>
              <a:t>per il periodo 2014 – 2020). </a:t>
            </a:r>
          </a:p>
          <a:p>
            <a:endParaRPr lang="it-IT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5920" y="4766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t-IT" sz="2700" b="1" dirty="0" smtClean="0"/>
              <a:t>6.Governance </a:t>
            </a:r>
            <a:br>
              <a:rPr lang="it-IT" sz="2700" b="1" dirty="0" smtClean="0"/>
            </a:br>
            <a:r>
              <a:rPr lang="it-IT" sz="2700" b="1" dirty="0" smtClean="0"/>
              <a:t/>
            </a:r>
            <a:br>
              <a:rPr lang="it-IT" sz="2700" b="1" dirty="0" smtClean="0"/>
            </a:br>
            <a:r>
              <a:rPr lang="it-IT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Struttura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1115616" y="1700808"/>
            <a:ext cx="802838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0"/>
            <a:ext cx="7498080" cy="836712"/>
          </a:xfrm>
        </p:spPr>
        <p:txBody>
          <a:bodyPr>
            <a:normAutofit/>
          </a:bodyPr>
          <a:lstStyle/>
          <a:p>
            <a:r>
              <a:rPr lang="it-IT" sz="2400" b="1" dirty="0" smtClean="0"/>
              <a:t>Il Comune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908720"/>
            <a:ext cx="7581528" cy="57606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t-IT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 Comune svolge le funzioni ad esso assegnate dal decreto di estensione della Sperimentazione secondo le modalità disciplinate dalla Regione. </a:t>
            </a:r>
            <a:endParaRPr lang="it-IT" sz="1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buNone/>
            </a:pPr>
            <a:r>
              <a:rPr lang="it-IT" sz="1200" b="1" u="sng" dirty="0" smtClean="0"/>
              <a:t>Selezione </a:t>
            </a:r>
            <a:r>
              <a:rPr lang="it-IT" sz="1200" b="1" u="sng" dirty="0" smtClean="0"/>
              <a:t>dei nuclei familiari beneficiari </a:t>
            </a:r>
            <a:endParaRPr lang="it-IT" sz="1200" b="1" u="sng" dirty="0" smtClean="0"/>
          </a:p>
          <a:p>
            <a:pPr algn="just"/>
            <a:r>
              <a:rPr lang="it-IT" sz="1200" dirty="0" smtClean="0"/>
              <a:t>Raccoglie </a:t>
            </a:r>
            <a:r>
              <a:rPr lang="it-IT" sz="1200" dirty="0" smtClean="0"/>
              <a:t>le domande dei nuclei familiari richiedenti il beneficio, comunica all’INPS, coordinandosi a livello di </a:t>
            </a:r>
            <a:r>
              <a:rPr lang="it-IT" sz="1200" dirty="0" smtClean="0"/>
              <a:t>Ambito territoriale</a:t>
            </a:r>
            <a:r>
              <a:rPr lang="it-IT" sz="1200" dirty="0" smtClean="0"/>
              <a:t>, le richieste di beneficio dei nuclei familiari che abbiano dichiarato il possesso dei requisiti e superato eventuali controlli di competenza, entro quindici giorni lavorativi dalla data della richiesta. </a:t>
            </a:r>
          </a:p>
          <a:p>
            <a:pPr algn="just"/>
            <a:r>
              <a:rPr lang="it-IT" sz="1200" dirty="0" smtClean="0"/>
              <a:t>Riceve dall’INPS l’elenco dei nuclei che, in esito alle verifiche di competenza, risultano soddisfare i requisiti e per i quali l’INPS dispone il versamento del beneficio a decorrere dal Bimestre successivo a quello della richiesta. </a:t>
            </a:r>
          </a:p>
          <a:p>
            <a:pPr algn="just"/>
            <a:r>
              <a:rPr lang="it-IT" sz="1200" dirty="0" smtClean="0"/>
              <a:t>Gestisce eventuali richieste di riesame dei nuclei che non risultano soddisfare e requisiti. </a:t>
            </a:r>
          </a:p>
          <a:p>
            <a:pPr algn="just"/>
            <a:r>
              <a:rPr lang="it-IT" sz="1200" dirty="0" smtClean="0"/>
              <a:t>Comunica all’INPS le generalità dei nuclei che a seguito dell’istruttoria di riesame, risultano esclusi definitivamente dal beneficio o ammessi tra i beneficiari (con proprio provvedimento). </a:t>
            </a:r>
          </a:p>
          <a:p>
            <a:pPr algn="just"/>
            <a:r>
              <a:rPr lang="it-IT" sz="1200" dirty="0" smtClean="0"/>
              <a:t>Effettua a campione le verifiche ex post sul possesso dei requisiti tenuto conto delle verifiche già effettuate dall’INPS. </a:t>
            </a:r>
          </a:p>
          <a:p>
            <a:pPr algn="just"/>
            <a:r>
              <a:rPr lang="it-IT" sz="1200" dirty="0" smtClean="0"/>
              <a:t>Dispone la revoca del beneficio nel caso emerga il venire meno delle condizioni di bisogno che lo hanno motivato, in caso di mancata sottoscrizione del progetto personalizzato o di reiterati comportamenti inconciliabili con gli obiettivi del progetto medesimo da parte dei componenti dei Nuclei Familiari Beneficiari. </a:t>
            </a:r>
          </a:p>
          <a:p>
            <a:pPr algn="just">
              <a:buNone/>
            </a:pPr>
            <a:r>
              <a:rPr lang="it-IT" sz="1200" b="1" u="sng" dirty="0" smtClean="0"/>
              <a:t>Predisposizione </a:t>
            </a:r>
            <a:r>
              <a:rPr lang="it-IT" sz="1200" b="1" u="sng" dirty="0" smtClean="0"/>
              <a:t>progetti di presa in carico</a:t>
            </a:r>
            <a:r>
              <a:rPr lang="it-IT" sz="1200" u="sng" dirty="0" smtClean="0"/>
              <a:t> </a:t>
            </a:r>
            <a:endParaRPr lang="it-IT" sz="1200" u="sng" dirty="0" smtClean="0"/>
          </a:p>
          <a:p>
            <a:pPr algn="just"/>
            <a:r>
              <a:rPr lang="it-IT" sz="1200" dirty="0" smtClean="0"/>
              <a:t>Predispone </a:t>
            </a:r>
            <a:r>
              <a:rPr lang="it-IT" sz="1200" dirty="0" smtClean="0"/>
              <a:t>il progetto personalizzato per i nuclei che soddisfano i </a:t>
            </a:r>
            <a:r>
              <a:rPr lang="it-IT" sz="1200" dirty="0" smtClean="0"/>
              <a:t>requisiti.</a:t>
            </a:r>
            <a:endParaRPr lang="it-IT" sz="1200" dirty="0" smtClean="0"/>
          </a:p>
          <a:p>
            <a:pPr algn="just"/>
            <a:r>
              <a:rPr lang="it-IT" sz="1200" dirty="0" smtClean="0"/>
              <a:t>Ai fini della predisposizione e attuazione dei progetti, attiva un sistema coordinato di interventi e servizi sociali, promuove accordi di collaborazione in rete con le amministrazioni competenti sul territorio in materia di servizi per l’impiego, tutela della salute e istruzione, nonché con soggetti privati attivi nell’ambito degli interventi di contrasto alla povertà, con particolare riferimento agli enti non profit. </a:t>
            </a:r>
          </a:p>
          <a:p>
            <a:pPr algn="just">
              <a:buNone/>
            </a:pPr>
            <a:r>
              <a:rPr lang="it-IT" sz="1200" b="1" u="sng" dirty="0" smtClean="0"/>
              <a:t>Monitoraggio </a:t>
            </a:r>
            <a:r>
              <a:rPr lang="it-IT" sz="1200" b="1" u="sng" dirty="0" smtClean="0"/>
              <a:t>e valutazione </a:t>
            </a:r>
            <a:endParaRPr lang="it-IT" sz="1200" b="1" u="sng" dirty="0" smtClean="0"/>
          </a:p>
          <a:p>
            <a:pPr algn="just">
              <a:buNone/>
            </a:pPr>
            <a:r>
              <a:rPr lang="it-IT" sz="1200" dirty="0" smtClean="0"/>
              <a:t>Invia </a:t>
            </a:r>
            <a:r>
              <a:rPr lang="it-IT" sz="1200" dirty="0" smtClean="0"/>
              <a:t>all’INPS le informazioni sui progetti personalizzati di presa in carico e sulle politiche attivate, i questionari per </a:t>
            </a:r>
            <a:r>
              <a:rPr lang="it-IT" sz="1200" dirty="0" smtClean="0"/>
              <a:t>la  </a:t>
            </a:r>
            <a:r>
              <a:rPr lang="it-IT" sz="1200" dirty="0" smtClean="0"/>
              <a:t>valutazione somministrati ai Nuclei Familiari Beneficiari ed eventuali ulteriori informazioni, finalizzate al monitoraggio e alla valutazione della Sperimentazione. Invia agli enti finanziatori (in particolare </a:t>
            </a:r>
            <a:r>
              <a:rPr lang="it-IT" sz="1200" dirty="0" err="1" smtClean="0"/>
              <a:t>AdG</a:t>
            </a:r>
            <a:r>
              <a:rPr lang="it-IT" sz="1200" dirty="0" smtClean="0"/>
              <a:t>) i dati di attuazione/alimenta i sistemi informativi di monitoraggio dei PO di </a:t>
            </a:r>
            <a:r>
              <a:rPr lang="it-IT" sz="1200" dirty="0" smtClean="0"/>
              <a:t>riferimento. </a:t>
            </a:r>
            <a:endParaRPr lang="it-IT" sz="1200" dirty="0" smtClean="0"/>
          </a:p>
          <a:p>
            <a:endParaRPr lang="it-IT" sz="1200" dirty="0" smtClean="0"/>
          </a:p>
          <a:p>
            <a:endParaRPr lang="it-IT" sz="12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1143000"/>
          </a:xfrm>
        </p:spPr>
        <p:txBody>
          <a:bodyPr>
            <a:normAutofit/>
          </a:bodyPr>
          <a:lstStyle/>
          <a:p>
            <a:pPr algn="just"/>
            <a:r>
              <a:rPr lang="it-IT" sz="2400" b="1" dirty="0" smtClean="0"/>
              <a:t>Lo schema della </a:t>
            </a:r>
            <a:r>
              <a:rPr lang="it-IT" sz="2400" b="1" dirty="0" err="1" smtClean="0"/>
              <a:t>Governance</a:t>
            </a:r>
            <a:endParaRPr lang="it-IT" sz="24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691680" y="1124744"/>
            <a:ext cx="626469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Linee guida per la predisposizione e attuazione dei progetti di presa in carico del Sostegno per l’inclusione attiva (SIA)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  <a:ln>
            <a:solidFill>
              <a:schemeClr val="accent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b="1" dirty="0" smtClean="0"/>
              <a:t>Indice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>
                <a:solidFill>
                  <a:schemeClr val="tx1"/>
                </a:solidFill>
              </a:rPr>
              <a:t>Introduzione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>
                <a:solidFill>
                  <a:schemeClr val="tx1"/>
                </a:solidFill>
              </a:rPr>
              <a:t>Servizi di segretariato sociale per l’accesso e servizio professionale per la presa incarico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>
                <a:solidFill>
                  <a:schemeClr val="tx1"/>
                </a:solidFill>
              </a:rPr>
              <a:t>Collaborazione in rete con le amministrazioni competenti in materia di servizi per l’impiego, tutela della salute, formazione e istruzione e altri soggetti privati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>
                <a:solidFill>
                  <a:schemeClr val="tx1"/>
                </a:solidFill>
              </a:rPr>
              <a:t>Progetti personalizzati</a:t>
            </a:r>
          </a:p>
          <a:p>
            <a:pPr marL="1163574" lvl="2" indent="-514350">
              <a:buFont typeface="+mj-lt"/>
              <a:buAutoNum type="arabicPeriod"/>
            </a:pPr>
            <a:r>
              <a:rPr lang="it-IT" dirty="0" err="1" smtClean="0">
                <a:solidFill>
                  <a:schemeClr val="tx1"/>
                </a:solidFill>
              </a:rPr>
              <a:t>Preassessment</a:t>
            </a:r>
            <a:endParaRPr lang="it-IT" dirty="0" smtClean="0">
              <a:solidFill>
                <a:schemeClr val="tx1"/>
              </a:solidFill>
            </a:endParaRPr>
          </a:p>
          <a:p>
            <a:pPr marL="1163574" lvl="2" indent="-514350">
              <a:buFont typeface="+mj-lt"/>
              <a:buAutoNum type="arabicPeriod"/>
            </a:pPr>
            <a:r>
              <a:rPr lang="it-IT" dirty="0" smtClean="0">
                <a:solidFill>
                  <a:schemeClr val="tx1"/>
                </a:solidFill>
              </a:rPr>
              <a:t>Equipe </a:t>
            </a:r>
            <a:r>
              <a:rPr lang="it-IT" dirty="0" smtClean="0">
                <a:solidFill>
                  <a:schemeClr val="tx1"/>
                </a:solidFill>
              </a:rPr>
              <a:t>multidisciplinare per l’attuazione del progetto</a:t>
            </a:r>
          </a:p>
          <a:p>
            <a:pPr marL="1163574" lvl="2" indent="-514350">
              <a:buFont typeface="+mj-lt"/>
              <a:buAutoNum type="arabicPeriod"/>
            </a:pPr>
            <a:r>
              <a:rPr lang="it-IT" dirty="0" err="1" smtClean="0">
                <a:solidFill>
                  <a:schemeClr val="tx1"/>
                </a:solidFill>
              </a:rPr>
              <a:t>Assessment</a:t>
            </a:r>
            <a:endParaRPr lang="it-IT" dirty="0" smtClean="0">
              <a:solidFill>
                <a:schemeClr val="tx1"/>
              </a:solidFill>
            </a:endParaRPr>
          </a:p>
          <a:p>
            <a:pPr marL="1163574" lvl="2" indent="-514350">
              <a:buFont typeface="+mj-lt"/>
              <a:buAutoNum type="arabicPeriod"/>
            </a:pPr>
            <a:r>
              <a:rPr lang="it-IT" dirty="0" smtClean="0">
                <a:solidFill>
                  <a:schemeClr val="tx1"/>
                </a:solidFill>
              </a:rPr>
              <a:t>Progettazione </a:t>
            </a:r>
            <a:endParaRPr lang="it-IT" dirty="0" smtClean="0">
              <a:solidFill>
                <a:schemeClr val="tx1"/>
              </a:solidFill>
            </a:endParaRPr>
          </a:p>
          <a:p>
            <a:pPr marL="596646" indent="-514350">
              <a:buFont typeface="+mj-lt"/>
              <a:buAutoNum type="arabicPeriod"/>
            </a:pPr>
            <a:r>
              <a:rPr lang="it-IT" dirty="0" smtClean="0">
                <a:solidFill>
                  <a:schemeClr val="tx1"/>
                </a:solidFill>
              </a:rPr>
              <a:t>Interventi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err="1" smtClean="0">
                <a:solidFill>
                  <a:schemeClr val="tx1"/>
                </a:solidFill>
              </a:rPr>
              <a:t>Governance</a:t>
            </a:r>
            <a:endParaRPr lang="it-IT" dirty="0" smtClean="0">
              <a:solidFill>
                <a:schemeClr val="tx1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rmAutofit/>
          </a:bodyPr>
          <a:lstStyle/>
          <a:p>
            <a:pPr algn="just"/>
            <a:r>
              <a:rPr lang="it-IT" sz="2400" b="1" dirty="0" smtClean="0"/>
              <a:t>2. Servizi di segretariato sociale per l’accesso e servizio professionale per la presa incarico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1628800"/>
            <a:ext cx="7498080" cy="494461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sz="2900" dirty="0" smtClean="0"/>
              <a:t>Sarebbe pertanto opportuno che le modalità di accesso al SIA si integrassero all’interno di </a:t>
            </a:r>
            <a:r>
              <a:rPr lang="it-IT" sz="2900" i="1" dirty="0" smtClean="0">
                <a:solidFill>
                  <a:schemeClr val="accent3"/>
                </a:solidFill>
              </a:rPr>
              <a:t>un più generale modello organizzativo, funzionale ad indirizzare le famiglie verso i servizi</a:t>
            </a:r>
            <a:r>
              <a:rPr lang="it-IT" sz="2900" dirty="0" smtClean="0"/>
              <a:t>, prendendo in carico le situazioni più complesse. A tale fine occorre garantire, ad esempio attraverso servizi di Segretariato sociale, un punto di accesso funzionalmente e strutturalmente organizzato, capace di interpretare le richieste e individuare una risposta al bisogno del cittadino.</a:t>
            </a:r>
          </a:p>
          <a:p>
            <a:pPr algn="just"/>
            <a:endParaRPr lang="it-IT" dirty="0" smtClean="0"/>
          </a:p>
          <a:p>
            <a:pPr algn="just"/>
            <a:r>
              <a:rPr lang="it-IT" sz="2900" dirty="0" smtClean="0"/>
              <a:t>Per l’attuazione del SIA è dunque necessario rafforzare i servizi di Segretariato sociale (o, ove diversamente identificati, i punti di accesso al sistema degli interventi e dei servizi sociali), garantendo la disponibilità di risorse umane dedicate per le specifiche funzioni, opportunamente formate ed abilitate all’accoglimento della domanda di accesso, ai servizi in generale e al SIA in particolare (nel caso i Comuni decidessero di gestire direttamente la raccolta delle domande), ovvero abilitate a svolgere l’analisi di </a:t>
            </a:r>
            <a:r>
              <a:rPr lang="it-IT" sz="2900" dirty="0" err="1" smtClean="0"/>
              <a:t>Pre-assessment</a:t>
            </a:r>
            <a:r>
              <a:rPr lang="it-IT" sz="2900" dirty="0" smtClean="0"/>
              <a:t> per le famiglie già risultate eleggibili alla misura. </a:t>
            </a:r>
          </a:p>
          <a:p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674056" cy="1440160"/>
          </a:xfrm>
        </p:spPr>
        <p:txBody>
          <a:bodyPr>
            <a:noAutofit/>
          </a:bodyPr>
          <a:lstStyle/>
          <a:p>
            <a:pPr algn="just"/>
            <a:r>
              <a:rPr lang="it-IT" sz="2400" b="1" dirty="0" smtClean="0"/>
              <a:t>3. Collaborazione in rete con le amministrazioni competenti in materia di servizi per l’impiego, tutela della salute, formazione e istruzione e altri soggetti privati </a:t>
            </a:r>
            <a:r>
              <a:rPr lang="it-IT" sz="2400" b="1" dirty="0" smtClean="0"/>
              <a:t>/1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988840"/>
            <a:ext cx="7498080" cy="4656584"/>
          </a:xfrm>
        </p:spPr>
        <p:txBody>
          <a:bodyPr>
            <a:normAutofit/>
          </a:bodyPr>
          <a:lstStyle/>
          <a:p>
            <a:pPr algn="just"/>
            <a:r>
              <a:rPr lang="it-IT" sz="2000" dirty="0" smtClean="0"/>
              <a:t>Le modalità con cui gli Ambiti territoriali e i Comuni attuano i compiti loro assegnati per l’implementazione del Sostegno per l’inclusione attiva, sono disciplinate dalle rispettive Regioni e Province Autonome, tenuto conto dell’esercizio associato delle funzioni sociali a livello di Ambito territoriale. </a:t>
            </a:r>
          </a:p>
          <a:p>
            <a:pPr algn="just"/>
            <a:r>
              <a:rPr lang="it-IT" sz="2000" i="1" dirty="0" smtClean="0">
                <a:solidFill>
                  <a:schemeClr val="accent3"/>
                </a:solidFill>
              </a:rPr>
              <a:t>Gli Ambiti Territoriali</a:t>
            </a:r>
            <a:r>
              <a:rPr lang="it-IT" sz="2000" dirty="0" smtClean="0"/>
              <a:t>, ai fini della predisposizione e attuazione dei progetti personalizzati di presa in carico, </a:t>
            </a:r>
            <a:r>
              <a:rPr lang="it-IT" sz="2000" i="1" dirty="0" smtClean="0">
                <a:solidFill>
                  <a:schemeClr val="accent3"/>
                </a:solidFill>
              </a:rPr>
              <a:t>sono tenuti a promuovere accordi di collaborazione in rete </a:t>
            </a:r>
            <a:r>
              <a:rPr lang="it-IT" sz="2000" i="1" dirty="0" smtClean="0"/>
              <a:t>con le amministrazioni competenti sul territorio </a:t>
            </a:r>
            <a:r>
              <a:rPr lang="it-IT" sz="2000" dirty="0" smtClean="0"/>
              <a:t>in materia di servizi per l’impiego, istruzione, formazione e tutela della salute (Centro per l’impiego, Centri di Formazione Professionale, Scuola e Servizi Educativi, Servizio Materno infantile, Centro di Salute Mentale, Sert) </a:t>
            </a:r>
            <a:r>
              <a:rPr lang="it-IT" sz="2000" i="1" dirty="0" smtClean="0">
                <a:solidFill>
                  <a:schemeClr val="accent3"/>
                </a:solidFill>
              </a:rPr>
              <a:t>nonché con soggetti privati attivi nell’ambito degli interventi di contrasto alla povertà, con particolare riferimento agli enti non profit. </a:t>
            </a:r>
            <a:endParaRPr lang="it-IT" sz="2000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426170"/>
          </a:xfrm>
        </p:spPr>
        <p:txBody>
          <a:bodyPr>
            <a:noAutofit/>
          </a:bodyPr>
          <a:lstStyle/>
          <a:p>
            <a:pPr algn="just"/>
            <a:r>
              <a:rPr lang="it-IT" sz="2400" b="1" dirty="0" smtClean="0"/>
              <a:t>3. Collaborazione in rete con le amministrazioni competenti in materia di servizi per l’impiego, tutela della salute, formazione e istruzione e altri soggetti </a:t>
            </a:r>
            <a:r>
              <a:rPr lang="it-IT" sz="2400" b="1" dirty="0" smtClean="0"/>
              <a:t>privati/2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1988840"/>
            <a:ext cx="7498080" cy="425956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dirty="0" smtClean="0"/>
              <a:t>	</a:t>
            </a:r>
            <a:r>
              <a:rPr lang="it-IT" sz="3000" dirty="0" smtClean="0"/>
              <a:t>Con </a:t>
            </a:r>
            <a:r>
              <a:rPr lang="it-IT" sz="3000" dirty="0" smtClean="0"/>
              <a:t>particolare riferimento a quei territori nei quali la programmazione integrata dei servizi non costituisce una prassi consolidata, è infine opportuno che per </a:t>
            </a:r>
            <a:r>
              <a:rPr lang="it-IT" sz="3000" dirty="0" smtClean="0"/>
              <a:t>ciascun Ambito </a:t>
            </a:r>
            <a:r>
              <a:rPr lang="it-IT" sz="3000" dirty="0" smtClean="0"/>
              <a:t>territoriale si costituisca un “Gruppo di riferimento territoriale” composto dagli </a:t>
            </a:r>
            <a:r>
              <a:rPr lang="it-IT" sz="3000" i="1" dirty="0" err="1" smtClean="0">
                <a:solidFill>
                  <a:schemeClr val="accent3"/>
                </a:solidFill>
              </a:rPr>
              <a:t>stakeholders</a:t>
            </a:r>
            <a:r>
              <a:rPr lang="it-IT" sz="3000" i="1" dirty="0" smtClean="0">
                <a:solidFill>
                  <a:schemeClr val="accent3"/>
                </a:solidFill>
              </a:rPr>
              <a:t> del pubblico e del privato sociale, che possa sostenere le specifiche attività di programmazione, di monitoraggio e di valutazione dello stato di implementazione della misura. </a:t>
            </a:r>
          </a:p>
          <a:p>
            <a:endParaRPr lang="it-IT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dirty="0" smtClean="0"/>
              <a:t>4</a:t>
            </a:r>
            <a:r>
              <a:rPr lang="it-IT" sz="2400" b="1" dirty="0" smtClean="0"/>
              <a:t>. Progetti </a:t>
            </a:r>
            <a:r>
              <a:rPr lang="it-IT" sz="2400" b="1" dirty="0" smtClean="0"/>
              <a:t>personalizzati </a:t>
            </a:r>
            <a:br>
              <a:rPr lang="it-IT" sz="2400" b="1" dirty="0" smtClean="0"/>
            </a:br>
            <a:r>
              <a:rPr lang="it-IT" sz="2400" b="1" dirty="0" smtClean="0"/>
              <a:t>      </a:t>
            </a:r>
            <a:br>
              <a:rPr lang="it-IT" sz="2400" b="1" dirty="0" smtClean="0"/>
            </a:b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Obiettivi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1772816"/>
            <a:ext cx="7498080" cy="4800600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Il principale obiettivo è quello di definire il percorso di presa in carico della famiglia e gli eventuali altri operatori da coinvolgere nelle fasi successive dell’</a:t>
            </a:r>
            <a:r>
              <a:rPr lang="it-IT" dirty="0" err="1" smtClean="0"/>
              <a:t>Assessment</a:t>
            </a:r>
            <a:r>
              <a:rPr lang="it-IT" dirty="0" smtClean="0"/>
              <a:t> vero e proprio; </a:t>
            </a:r>
          </a:p>
          <a:p>
            <a:r>
              <a:rPr lang="it-IT" dirty="0" smtClean="0"/>
              <a:t>D</a:t>
            </a:r>
            <a:r>
              <a:rPr lang="it-IT" dirty="0" smtClean="0"/>
              <a:t>urante </a:t>
            </a:r>
            <a:r>
              <a:rPr lang="it-IT" dirty="0" smtClean="0"/>
              <a:t>la fase di </a:t>
            </a:r>
            <a:r>
              <a:rPr lang="it-IT" dirty="0" err="1" smtClean="0"/>
              <a:t>Pre-assessment</a:t>
            </a:r>
            <a:r>
              <a:rPr lang="it-IT" dirty="0" smtClean="0"/>
              <a:t> potranno infatti essere identificate quelle famiglie con bisogni complessi per le quali è necessaria una presa in carico integrata, con il coinvolgimento nella equipe multidisciplinare di particolari professionalità; </a:t>
            </a:r>
          </a:p>
          <a:p>
            <a:r>
              <a:rPr lang="it-IT" dirty="0" smtClean="0"/>
              <a:t>S</a:t>
            </a:r>
            <a:r>
              <a:rPr lang="it-IT" dirty="0" smtClean="0"/>
              <a:t>arà </a:t>
            </a:r>
            <a:r>
              <a:rPr lang="it-IT" dirty="0" smtClean="0"/>
              <a:t>altresì possibile identificare i casi in cui, a fronte di un progetto mirato al benessere complessivo della famiglia, l’intervento può concentrarsi sul supporto a uno o più componenti adulti; </a:t>
            </a:r>
          </a:p>
          <a:p>
            <a:r>
              <a:rPr lang="it-IT" dirty="0" smtClean="0"/>
              <a:t>S</a:t>
            </a:r>
            <a:r>
              <a:rPr lang="it-IT" dirty="0" smtClean="0"/>
              <a:t>arà </a:t>
            </a:r>
            <a:r>
              <a:rPr lang="it-IT" dirty="0" smtClean="0"/>
              <a:t>possibile per gli operatori cominciare a costruire elementi di analisi della famiglia e punti di riferimento da mettere in comune nella costituenda Equipe Multidisciplinare. </a:t>
            </a:r>
          </a:p>
          <a:p>
            <a:endParaRPr lang="it-IT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b="1" dirty="0" smtClean="0"/>
              <a:t>4.2 Equipe multidisciplinare per l’attuazione del </a:t>
            </a:r>
            <a:r>
              <a:rPr lang="it-IT" sz="2400" b="1" dirty="0" smtClean="0"/>
              <a:t>progetto/1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1400" dirty="0" smtClean="0"/>
              <a:t>Orientativamente ogni </a:t>
            </a:r>
            <a:r>
              <a:rPr lang="it-IT" sz="1400" dirty="0" err="1" smtClean="0"/>
              <a:t>EM</a:t>
            </a:r>
            <a:r>
              <a:rPr lang="it-IT" sz="1400" dirty="0" smtClean="0"/>
              <a:t> è costituita da:</a:t>
            </a:r>
          </a:p>
          <a:p>
            <a:pPr>
              <a:buNone/>
            </a:pPr>
            <a:endParaRPr lang="it-IT" sz="1400" dirty="0" smtClean="0"/>
          </a:p>
          <a:p>
            <a:r>
              <a:rPr lang="it-IT" sz="1400" dirty="0" smtClean="0"/>
              <a:t>assistente sociale </a:t>
            </a:r>
            <a:r>
              <a:rPr lang="it-IT" sz="1400" b="1" dirty="0" smtClean="0"/>
              <a:t>o altro operatore sociale individuato dai servizi sociali competenti;</a:t>
            </a:r>
          </a:p>
          <a:p>
            <a:r>
              <a:rPr lang="it-IT" sz="1400" dirty="0" smtClean="0"/>
              <a:t>operatore dell’amministrazione competente sul territorio in materia di servizi per l’impiego;</a:t>
            </a:r>
          </a:p>
          <a:p>
            <a:r>
              <a:rPr lang="it-IT" sz="1400" dirty="0" smtClean="0"/>
              <a:t>eventuali </a:t>
            </a:r>
            <a:r>
              <a:rPr lang="it-IT" sz="1400" dirty="0" smtClean="0"/>
              <a:t>altre figure professionali, stabilite in esito al </a:t>
            </a:r>
            <a:r>
              <a:rPr lang="it-IT" sz="1400" dirty="0" err="1" smtClean="0"/>
              <a:t>Pre-assessment</a:t>
            </a:r>
            <a:r>
              <a:rPr lang="it-IT" sz="1400" dirty="0" smtClean="0"/>
              <a:t> sulla base dei bisogni rilevati, con riferimento alle categorie di seguito indicate:</a:t>
            </a:r>
          </a:p>
          <a:p>
            <a:r>
              <a:rPr lang="it-IT" sz="1400" dirty="0" smtClean="0"/>
              <a:t>operatore sociale (educatore professionale, educatore domiciliare, assistente familiare, mediatore culturale etc.);</a:t>
            </a:r>
          </a:p>
          <a:p>
            <a:r>
              <a:rPr lang="it-IT" sz="1400" dirty="0" smtClean="0"/>
              <a:t>operatore dei servizi socio sanitari specialistici (ad esempio Sert, Consultori familiari, Centri di Salute Mentale) presso cui è eventualmente in carico qualche componente del nucleo;</a:t>
            </a:r>
          </a:p>
          <a:p>
            <a:r>
              <a:rPr lang="it-IT" sz="1400" dirty="0" smtClean="0"/>
              <a:t>operatori delle amministrazioni competenti sul territorio in materia di tutela della salute (es. psicologo, pediatra di famiglia);</a:t>
            </a:r>
          </a:p>
          <a:p>
            <a:r>
              <a:rPr lang="it-IT" sz="1400" dirty="0" smtClean="0"/>
              <a:t>operatori delle amministrazioni competenti sul territorio in materia di formazione e istruzione (educatore e/o insegnante dei bambini coinvolti);</a:t>
            </a:r>
          </a:p>
          <a:p>
            <a:r>
              <a:rPr lang="it-IT" sz="1400" dirty="0" smtClean="0"/>
              <a:t>soggetti privati attivi nell’ambito degli interventi di contrasto alla  povertà, con particolare riferimento agli enti non profit.</a:t>
            </a:r>
          </a:p>
          <a:p>
            <a:pPr>
              <a:buNone/>
            </a:pPr>
            <a:endParaRPr lang="it-IT" sz="1400" dirty="0" smtClean="0"/>
          </a:p>
          <a:p>
            <a:pPr>
              <a:buNone/>
            </a:pPr>
            <a:r>
              <a:rPr lang="it-IT" sz="1400" dirty="0" smtClean="0"/>
              <a:t>Uno </a:t>
            </a:r>
            <a:r>
              <a:rPr lang="it-IT" sz="1400" dirty="0" smtClean="0"/>
              <a:t>dei componenti dell’EM svolge il ruolo di responsabile del caso. E’ individuato almeno un </a:t>
            </a:r>
            <a:r>
              <a:rPr lang="it-IT" sz="1400" dirty="0" smtClean="0"/>
              <a:t> membro della </a:t>
            </a:r>
            <a:r>
              <a:rPr lang="it-IT" sz="1400" dirty="0" smtClean="0"/>
              <a:t>famiglia come referente da coinvolgere nel processo di definizione del progetto.</a:t>
            </a:r>
          </a:p>
          <a:p>
            <a:endParaRPr lang="it-IT" sz="1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1143000"/>
          </a:xfrm>
        </p:spPr>
        <p:txBody>
          <a:bodyPr>
            <a:normAutofit/>
          </a:bodyPr>
          <a:lstStyle/>
          <a:p>
            <a:pPr algn="just"/>
            <a:r>
              <a:rPr lang="it-IT" sz="2400" b="1" dirty="0" smtClean="0"/>
              <a:t>4.2 Equipe multidisciplinare per l’attuazione del </a:t>
            </a:r>
            <a:r>
              <a:rPr lang="it-IT" sz="2400" b="1" dirty="0" smtClean="0"/>
              <a:t>progetto/2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400" dirty="0" smtClean="0"/>
              <a:t>I principi generali che orientano la composizione  dell’</a:t>
            </a:r>
            <a:r>
              <a:rPr lang="it-IT" sz="1400" dirty="0" err="1" smtClean="0"/>
              <a:t>EM</a:t>
            </a:r>
            <a:r>
              <a:rPr lang="it-IT" sz="1400" dirty="0" smtClean="0"/>
              <a:t> sono i seguenti:</a:t>
            </a:r>
          </a:p>
          <a:p>
            <a:pPr marL="688975" lvl="1" indent="-514350">
              <a:buFont typeface="Arial" pitchFamily="34" charset="0"/>
              <a:buChar char="•"/>
            </a:pPr>
            <a:r>
              <a:rPr lang="it-IT" sz="1400" dirty="0" smtClean="0"/>
              <a:t>l’interdisciplinarità e l’integrazione fra le diverse figure professionali è necessaria in quanto garantisce efficacia al processo, in particolare nei casi di famiglie con bisogni complessi;</a:t>
            </a:r>
          </a:p>
          <a:p>
            <a:pPr marL="688975" lvl="1" indent="-514350">
              <a:buFont typeface="Arial" pitchFamily="34" charset="0"/>
              <a:buChar char="•"/>
            </a:pPr>
            <a:r>
              <a:rPr lang="it-IT" sz="1400" dirty="0" smtClean="0"/>
              <a:t>la dimensione della equipe e la sua composizione, nonché i successivi interventi messi in campo, devono essere proporzionati e non eccedenti rispetto alle necessità di supporto rilevate per ciascuna famiglia;</a:t>
            </a:r>
          </a:p>
          <a:p>
            <a:pPr marL="688975" lvl="1" indent="-514350">
              <a:buFont typeface="Arial" pitchFamily="34" charset="0"/>
              <a:buChar char="•"/>
            </a:pPr>
            <a:r>
              <a:rPr lang="it-IT" sz="1400" dirty="0" smtClean="0"/>
              <a:t>gli operatori delle Equipe che ogni Ambito territoriale deciderà di coinvolgere nell’implementazione del SIA dovrebbero ricevere una formazione specifica e se possibile preliminare, in particolare nel caso in cui provengano da settori lavorativi diversi;</a:t>
            </a:r>
          </a:p>
          <a:p>
            <a:pPr marL="688975" indent="-514350"/>
            <a:r>
              <a:rPr lang="it-IT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famiglia è soggetto dell’intervento ed è in grado, se messa nell’opportuna condizione, di contribuire positivamente al processo decisionale di definizione del Progetto;</a:t>
            </a:r>
          </a:p>
          <a:p>
            <a:pPr marL="688975" indent="-514350"/>
            <a:r>
              <a:rPr lang="it-IT" sz="1400" dirty="0" smtClean="0"/>
              <a:t>in esito al </a:t>
            </a:r>
            <a:r>
              <a:rPr lang="it-IT" sz="1400" dirty="0" err="1" smtClean="0"/>
              <a:t>Pre-assessment</a:t>
            </a:r>
            <a:r>
              <a:rPr lang="it-IT" sz="1400" dirty="0" smtClean="0"/>
              <a:t> può essere stabilito quali componenti il nucleo familiare coinvolgere nel lavoro dell’equipe;</a:t>
            </a:r>
          </a:p>
          <a:p>
            <a:pPr marL="688975" indent="-514350"/>
            <a:r>
              <a:rPr lang="it-IT" sz="1400" dirty="0" smtClean="0"/>
              <a:t>ove risultasse opportuno un coinvolgimento diretto dei minorenni, gli operatori che operano con e per i minorenni devono avere o ricevere una specializzazione mirata sull’infanzia (ovvero appartenere a servizi specificamente rivolti ai bambini - es. servizi di protezione e tutela, servizi educativi e scolastici, neuropsichiatria infantile ecc.);</a:t>
            </a:r>
          </a:p>
          <a:p>
            <a:pPr marL="688975" indent="-514350"/>
            <a:r>
              <a:rPr lang="it-IT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soggetti non professionisti che fanno parte della rete informale di sostegno della famiglia possono essere risorse vitali nel processo di intervento;</a:t>
            </a:r>
          </a:p>
          <a:p>
            <a:pPr marL="688975" indent="-514350"/>
            <a:r>
              <a:rPr lang="it-IT" sz="1400" dirty="0" smtClean="0"/>
              <a:t>l’equipe si costituisce ad hoc nella fase di </a:t>
            </a:r>
            <a:r>
              <a:rPr lang="it-IT" sz="1400" dirty="0" err="1" smtClean="0"/>
              <a:t>Pre-assessment</a:t>
            </a:r>
            <a:r>
              <a:rPr lang="it-IT" sz="1400" dirty="0" smtClean="0"/>
              <a:t> e conclude il suo lavoro una volta raggiunti gli obiettivi o attuati i compiti definiti nel progetto.</a:t>
            </a:r>
          </a:p>
          <a:p>
            <a:endParaRPr lang="it-IT" sz="14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dirty="0" smtClean="0"/>
              <a:t>4.4 Progettazione 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Obiettivi</a:t>
            </a:r>
            <a:endParaRPr lang="it-IT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t-IT" dirty="0" smtClean="0"/>
              <a:t> </a:t>
            </a:r>
            <a:endParaRPr lang="it-IT" dirty="0" smtClean="0"/>
          </a:p>
          <a:p>
            <a:pPr>
              <a:buNone/>
            </a:pPr>
            <a:r>
              <a:rPr lang="it-IT" sz="3800" dirty="0" smtClean="0"/>
              <a:t>L’intero percorso di definizione del progetto personalizzato di presa in carico mira a stabilire con la famiglia una relazione d'aiuto che sia partecipata, continua nel tempo e trasparente; in particolare si intende: </a:t>
            </a:r>
          </a:p>
          <a:p>
            <a:pPr>
              <a:buNone/>
            </a:pPr>
            <a:r>
              <a:rPr lang="it-IT" sz="3800" dirty="0" smtClean="0"/>
              <a:t>• attraverso la costanza e la stabilità degli operatori di riferimento e delle azioni previste dal programma di intervento, favorire il processo di cambiamento nel percorso verso l’autonomia della famiglia; </a:t>
            </a:r>
          </a:p>
          <a:p>
            <a:pPr>
              <a:buNone/>
            </a:pPr>
            <a:r>
              <a:rPr lang="it-IT" sz="3800" dirty="0" smtClean="0"/>
              <a:t>• svolgere il ruolo di agente del cambiamento rafforzando la motivazione delle famiglie a farsi parte attiva del programma e della trasformazione; </a:t>
            </a:r>
          </a:p>
          <a:p>
            <a:pPr>
              <a:buNone/>
            </a:pPr>
            <a:r>
              <a:rPr lang="it-IT" sz="3800" dirty="0" smtClean="0"/>
              <a:t>• attivare le risorse formali e informali della comunità in cui la famiglia vive; </a:t>
            </a:r>
          </a:p>
          <a:p>
            <a:pPr>
              <a:buNone/>
            </a:pPr>
            <a:r>
              <a:rPr lang="it-IT" sz="3800" dirty="0" smtClean="0"/>
              <a:t>• stabilire un rapporto di collaborazione fiduciaria tra i servizi e la famiglia, nella quale anche il principio della condizionalità possa essere inserito nell’ambito di un più generale patto di corresponsabilità basato su impegni reciproci tra la famiglia e i servizi. </a:t>
            </a:r>
          </a:p>
          <a:p>
            <a:endParaRPr lang="it-IT" sz="36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</TotalTime>
  <Words>2596</Words>
  <Application>Microsoft Office PowerPoint</Application>
  <PresentationFormat>Presentazione su schermo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Solstizio</vt:lpstr>
      <vt:lpstr>    Linee guida per la predisposizione e attuazione dei progetti di presa in carico del Sostegno per l’inclusione attiva (SIA) </vt:lpstr>
      <vt:lpstr>Linee guida per la predisposizione e attuazione dei progetti di presa in carico del Sostegno per l’inclusione attiva (SIA) </vt:lpstr>
      <vt:lpstr>2. Servizi di segretariato sociale per l’accesso e servizio professionale per la presa incarico </vt:lpstr>
      <vt:lpstr>3. Collaborazione in rete con le amministrazioni competenti in materia di servizi per l’impiego, tutela della salute, formazione e istruzione e altri soggetti privati /1</vt:lpstr>
      <vt:lpstr>3. Collaborazione in rete con le amministrazioni competenti in materia di servizi per l’impiego, tutela della salute, formazione e istruzione e altri soggetti privati/2 </vt:lpstr>
      <vt:lpstr>4. Progetti personalizzati         Obiettivi</vt:lpstr>
      <vt:lpstr>4.2 Equipe multidisciplinare per l’attuazione del progetto/1</vt:lpstr>
      <vt:lpstr>4.2 Equipe multidisciplinare per l’attuazione del progetto/2</vt:lpstr>
      <vt:lpstr>4.4 Progettazione   Obiettivi</vt:lpstr>
      <vt:lpstr> 5. Interventi/1 </vt:lpstr>
      <vt:lpstr>5. Interventi/2</vt:lpstr>
      <vt:lpstr> 6. Governance   Finanziamento </vt:lpstr>
      <vt:lpstr>6.Governance   Struttura </vt:lpstr>
      <vt:lpstr>Il Comune</vt:lpstr>
      <vt:lpstr>Lo schema della Governance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Linee guida per la predisposizione e attuazione dei progetti di presa in carico del Sostegno per l’inclusione attiva (SIA) </dc:title>
  <dc:creator>Francesco Marsico</dc:creator>
  <cp:lastModifiedBy> </cp:lastModifiedBy>
  <cp:revision>19</cp:revision>
  <dcterms:created xsi:type="dcterms:W3CDTF">2016-05-11T06:09:30Z</dcterms:created>
  <dcterms:modified xsi:type="dcterms:W3CDTF">2016-05-11T08:16:47Z</dcterms:modified>
</cp:coreProperties>
</file>