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charts/chart13.xml" ContentType="application/vnd.openxmlformats-officedocument.drawingml.chart+xml"/>
  <Override PartName="/ppt/charts/chart15.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charts/style3.xml" ContentType="application/vnd.ms-office.chartstyle+xml"/>
  <Override PartName="/ppt/charts/style4.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58" r:id="rId3"/>
    <p:sldId id="257" r:id="rId4"/>
    <p:sldId id="259" r:id="rId5"/>
    <p:sldId id="261" r:id="rId6"/>
    <p:sldId id="262" r:id="rId7"/>
    <p:sldId id="264" r:id="rId8"/>
    <p:sldId id="265" r:id="rId9"/>
    <p:sldId id="263" r:id="rId10"/>
    <p:sldId id="276" r:id="rId11"/>
    <p:sldId id="275" r:id="rId12"/>
    <p:sldId id="277" r:id="rId13"/>
    <p:sldId id="266" r:id="rId14"/>
    <p:sldId id="267" r:id="rId15"/>
    <p:sldId id="268" r:id="rId16"/>
    <p:sldId id="269" r:id="rId17"/>
    <p:sldId id="270" r:id="rId18"/>
    <p:sldId id="271" r:id="rId19"/>
    <p:sldId id="272" r:id="rId20"/>
    <p:sldId id="273" r:id="rId21"/>
    <p:sldId id="274" r:id="rId22"/>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imaster1vm\equipepromo\Ufficio%20Studi\Rapporto%20Povert&#224;%202022\Divulgazione\Grafici%20presentazione%20Rapporto%20povert&#224;%202022.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Cartella_di_lavoro_di_Microsoft_Office_Excel_20074.xlsx"/></Relationships>
</file>

<file path=ppt/charts/_rels/chart11.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Cartella_di_lavoro_di_Microsoft_Office_Excel_20075.xlsx"/></Relationships>
</file>

<file path=ppt/charts/_rels/chart12.xml.rels><?xml version="1.0" encoding="UTF-8" standalone="yes"?>
<Relationships xmlns="http://schemas.openxmlformats.org/package/2006/relationships"><Relationship Id="rId1" Type="http://schemas.openxmlformats.org/officeDocument/2006/relationships/package" Target="../embeddings/Cartella_di_lavoro_di_Microsoft_Office_Excel_20076.xlsx"/></Relationships>
</file>

<file path=ppt/charts/_rels/chart1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Cartella_di_lavoro_di_Microsoft_Office_Excel_20077.xlsx"/></Relationships>
</file>

<file path=ppt/charts/_rels/chart1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Cartella_di_lavoro_di_Microsoft_Office_Excel_2007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Cartella_di_lavoro_di_Microsoft_Office_Excel_2007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Cartella_di_lavoro_di_Microsoft_Office_Excel_200710.xlsx"/></Relationships>
</file>

<file path=ppt/charts/_rels/chart17.xml.rels><?xml version="1.0" encoding="UTF-8" standalone="yes"?>
<Relationships xmlns="http://schemas.openxmlformats.org/package/2006/relationships"><Relationship Id="rId1" Type="http://schemas.openxmlformats.org/officeDocument/2006/relationships/package" Target="../embeddings/Cartella_di_lavoro_di_Microsoft_Office_Excel_200711.xlsx"/></Relationships>
</file>

<file path=ppt/charts/_rels/chart2.xml.rels><?xml version="1.0" encoding="UTF-8" standalone="yes"?>
<Relationships xmlns="http://schemas.openxmlformats.org/package/2006/relationships"><Relationship Id="rId1" Type="http://schemas.openxmlformats.org/officeDocument/2006/relationships/oleObject" Target="file:///\\cimaster1vm\equipepromo\Ufficio%20Studi\Rapporto%20Povert&#224;%202022\Divulgazione\Grafici%20presentazione%20Rapporto%20povert&#224;%20202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imaster1vm\equipepromo\Ufficio%20Studi\Rapporto%20Povert&#224;%202022\Divulgazione\Grafici%20presentazione%20Rapporto%20povert&#224;%20202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imaster1vm\equipepromo\Ufficio%20Studi\Rapporto%20Povert&#224;%202022\Divulgazione\Grafici%20presentazione%20Rapporto%20povert&#224;%20202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imaster1vm\equipepromo\Ufficio%20Studi\Rapporto%20Povert&#224;%202022\Divulgazione\Grafici%20presentazione%20Rapporto%20povert&#224;%20202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imaster1vm\equipepromo\Ufficio%20Studi\Rapporto%20Povert&#224;%202022\Divulgazione\Grafici%20presentazione%20Rapporto%20povert&#224;%202022.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Cartella_di_lavoro_di_Microsoft_Office_Excel_20071.xlsx"/></Relationships>
</file>

<file path=ppt/charts/_rels/chart8.xml.rels><?xml version="1.0" encoding="UTF-8" standalone="yes"?>
<Relationships xmlns="http://schemas.openxmlformats.org/package/2006/relationships"><Relationship Id="rId1" Type="http://schemas.openxmlformats.org/officeDocument/2006/relationships/package" Target="../embeddings/Cartella_di_lavoro_di_Microsoft_Office_Excel_20072.xlsx"/></Relationships>
</file>

<file path=ppt/charts/_rels/chart9.xml.rels><?xml version="1.0" encoding="UTF-8" standalone="yes"?>
<Relationships xmlns="http://schemas.openxmlformats.org/package/2006/relationships"><Relationship Id="rId1" Type="http://schemas.openxmlformats.org/officeDocument/2006/relationships/package" Target="../embeddings/Cartella_di_lavoro_di_Microsoft_Office_Excel_2007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8.0105175579742283E-2"/>
          <c:y val="7.9993096005205905E-2"/>
          <c:w val="0.57769205419123215"/>
          <c:h val="0.8161046479844396"/>
        </c:manualLayout>
      </c:layout>
      <c:pieChart>
        <c:varyColors val="1"/>
        <c:ser>
          <c:idx val="0"/>
          <c:order val="0"/>
          <c:dLbls>
            <c:spPr>
              <a:noFill/>
              <a:ln>
                <a:noFill/>
              </a:ln>
              <a:effectLst/>
            </c:spPr>
            <c:txPr>
              <a:bodyPr/>
              <a:lstStyle/>
              <a:p>
                <a:pPr>
                  <a:defRPr sz="2400">
                    <a:solidFill>
                      <a:schemeClr val="bg1"/>
                    </a:solidFill>
                  </a:defRPr>
                </a:pPr>
                <a:endParaRPr lang="it-IT"/>
              </a:p>
            </c:txPr>
            <c:showVal val="1"/>
            <c:showLeaderLines val="1"/>
            <c:extLst xmlns:c16r2="http://schemas.microsoft.com/office/drawing/2015/06/chart">
              <c:ext xmlns:c15="http://schemas.microsoft.com/office/drawing/2012/chart" uri="{CE6537A1-D6FC-4f65-9D91-7224C49458BB}"/>
            </c:extLst>
          </c:dLbls>
          <c:cat>
            <c:strRef>
              <c:f>Foglio1!$D$11:$D$15</c:f>
              <c:strCache>
                <c:ptCount val="5"/>
                <c:pt idx="0">
                  <c:v>Italia</c:v>
                </c:pt>
                <c:pt idx="1">
                  <c:v>Albania</c:v>
                </c:pt>
                <c:pt idx="2">
                  <c:v>Finlandia</c:v>
                </c:pt>
                <c:pt idx="3">
                  <c:v>Grecia</c:v>
                </c:pt>
                <c:pt idx="4">
                  <c:v>Portogallo</c:v>
                </c:pt>
              </c:strCache>
            </c:strRef>
          </c:cat>
          <c:val>
            <c:numRef>
              <c:f>Foglio1!$E$11:$E$15</c:f>
              <c:numCache>
                <c:formatCode>0.0</c:formatCode>
                <c:ptCount val="5"/>
                <c:pt idx="0">
                  <c:v>46.610169491525426</c:v>
                </c:pt>
                <c:pt idx="1">
                  <c:v>14.689265536723164</c:v>
                </c:pt>
                <c:pt idx="2">
                  <c:v>5.932203389830514</c:v>
                </c:pt>
                <c:pt idx="3">
                  <c:v>9.6045197740112993</c:v>
                </c:pt>
                <c:pt idx="4">
                  <c:v>29.096045197740114</c:v>
                </c:pt>
              </c:numCache>
            </c:numRef>
          </c:val>
          <c:extLst xmlns:c16r2="http://schemas.microsoft.com/office/drawing/2015/06/chart">
            <c:ext xmlns:c16="http://schemas.microsoft.com/office/drawing/2014/chart" uri="{C3380CC4-5D6E-409C-BE32-E72D297353CC}">
              <c16:uniqueId val="{00000000-5FCF-4A94-8A9A-9299BDCC4215}"/>
            </c:ext>
          </c:extLst>
        </c:ser>
        <c:firstSliceAng val="0"/>
      </c:pieChart>
    </c:plotArea>
    <c:legend>
      <c:legendPos val="r"/>
      <c:layout/>
      <c:txPr>
        <a:bodyPr/>
        <a:lstStyle/>
        <a:p>
          <a:pPr>
            <a:defRPr sz="2400"/>
          </a:pPr>
          <a:endParaRPr lang="it-IT"/>
        </a:p>
      </c:txPr>
    </c:legend>
    <c:plotVisOnly val="1"/>
    <c:dispBlanksAs val="zero"/>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it-IT"/>
  <c:chart>
    <c:title>
      <c:tx>
        <c:rich>
          <a:bodyPr rot="0" spcFirstLastPara="1" vertOverflow="ellipsis" vert="horz" wrap="square" anchor="ctr" anchorCtr="1"/>
          <a:lstStyle/>
          <a:p>
            <a:pPr>
              <a:defRPr sz="1600" b="0" i="0" u="none" strike="noStrike" kern="1200" cap="none" spc="20" baseline="0">
                <a:solidFill>
                  <a:schemeClr val="tx1">
                    <a:lumMod val="50000"/>
                    <a:lumOff val="50000"/>
                  </a:schemeClr>
                </a:solidFill>
                <a:latin typeface="+mn-lt"/>
                <a:ea typeface="+mn-ea"/>
                <a:cs typeface="+mn-cs"/>
              </a:defRPr>
            </a:pPr>
            <a:r>
              <a:rPr lang="en-US" sz="1600" b="1" dirty="0" err="1">
                <a:solidFill>
                  <a:sysClr val="windowText" lastClr="000000"/>
                </a:solidFill>
              </a:rPr>
              <a:t>Che</a:t>
            </a:r>
            <a:r>
              <a:rPr lang="en-US" sz="1600" b="1" dirty="0">
                <a:solidFill>
                  <a:sysClr val="windowText" lastClr="000000"/>
                </a:solidFill>
              </a:rPr>
              <a:t> </a:t>
            </a:r>
            <a:r>
              <a:rPr lang="en-US" sz="1600" b="1" dirty="0" err="1">
                <a:solidFill>
                  <a:sysClr val="windowText" lastClr="000000"/>
                </a:solidFill>
              </a:rPr>
              <a:t>tu</a:t>
            </a:r>
            <a:r>
              <a:rPr lang="en-US" sz="1600" b="1" dirty="0">
                <a:solidFill>
                  <a:sysClr val="windowText" lastClr="000000"/>
                </a:solidFill>
              </a:rPr>
              <a:t> </a:t>
            </a:r>
            <a:r>
              <a:rPr lang="en-US" sz="1600" b="1" dirty="0" err="1">
                <a:solidFill>
                  <a:sysClr val="windowText" lastClr="000000"/>
                </a:solidFill>
              </a:rPr>
              <a:t>sappia</a:t>
            </a:r>
            <a:r>
              <a:rPr lang="en-US" sz="1600" b="1" dirty="0">
                <a:solidFill>
                  <a:sysClr val="windowText" lastClr="000000"/>
                </a:solidFill>
              </a:rPr>
              <a:t>, </a:t>
            </a:r>
            <a:r>
              <a:rPr lang="en-US" sz="1600" b="1" dirty="0" err="1">
                <a:solidFill>
                  <a:sysClr val="windowText" lastClr="000000"/>
                </a:solidFill>
              </a:rPr>
              <a:t>alcuni</a:t>
            </a:r>
            <a:r>
              <a:rPr lang="en-US" sz="1600" b="1" dirty="0">
                <a:solidFill>
                  <a:sysClr val="windowText" lastClr="000000"/>
                </a:solidFill>
              </a:rPr>
              <a:t> </a:t>
            </a:r>
            <a:r>
              <a:rPr lang="en-US" sz="1600" b="1" dirty="0" err="1">
                <a:solidFill>
                  <a:sysClr val="windowText" lastClr="000000"/>
                </a:solidFill>
              </a:rPr>
              <a:t>dei</a:t>
            </a:r>
            <a:r>
              <a:rPr lang="en-US" sz="1600" b="1" dirty="0">
                <a:solidFill>
                  <a:sysClr val="windowText" lastClr="000000"/>
                </a:solidFill>
              </a:rPr>
              <a:t> </a:t>
            </a:r>
            <a:r>
              <a:rPr lang="en-US" sz="1600" b="1" dirty="0" err="1">
                <a:solidFill>
                  <a:sysClr val="windowText" lastClr="000000"/>
                </a:solidFill>
              </a:rPr>
              <a:t>ragazzi</a:t>
            </a:r>
            <a:r>
              <a:rPr lang="en-US" sz="1600" b="1" dirty="0">
                <a:solidFill>
                  <a:sysClr val="windowText" lastClr="000000"/>
                </a:solidFill>
              </a:rPr>
              <a:t> </a:t>
            </a:r>
            <a:r>
              <a:rPr lang="en-US" sz="1600" b="1" dirty="0" err="1">
                <a:solidFill>
                  <a:sysClr val="windowText" lastClr="000000"/>
                </a:solidFill>
              </a:rPr>
              <a:t>iscritti</a:t>
            </a:r>
            <a:r>
              <a:rPr lang="en-US" sz="1600" b="1" dirty="0">
                <a:solidFill>
                  <a:sysClr val="windowText" lastClr="000000"/>
                </a:solidFill>
              </a:rPr>
              <a:t> </a:t>
            </a:r>
            <a:r>
              <a:rPr lang="en-US" sz="1600" b="1" dirty="0" err="1">
                <a:solidFill>
                  <a:sysClr val="windowText" lastClr="000000"/>
                </a:solidFill>
              </a:rPr>
              <a:t>alla</a:t>
            </a:r>
            <a:r>
              <a:rPr lang="en-US" sz="1600" b="1" dirty="0">
                <a:solidFill>
                  <a:sysClr val="windowText" lastClr="000000"/>
                </a:solidFill>
              </a:rPr>
              <a:t> </a:t>
            </a:r>
            <a:r>
              <a:rPr lang="en-US" sz="1600" b="1" dirty="0" err="1">
                <a:solidFill>
                  <a:sysClr val="windowText" lastClr="000000"/>
                </a:solidFill>
              </a:rPr>
              <a:t>scuola</a:t>
            </a:r>
            <a:r>
              <a:rPr lang="en-US" sz="1600" b="1" dirty="0">
                <a:solidFill>
                  <a:sysClr val="windowText" lastClr="000000"/>
                </a:solidFill>
              </a:rPr>
              <a:t> </a:t>
            </a:r>
            <a:r>
              <a:rPr lang="en-US" sz="1600" b="1" dirty="0" err="1">
                <a:solidFill>
                  <a:sysClr val="windowText" lastClr="000000"/>
                </a:solidFill>
              </a:rPr>
              <a:t>hanno</a:t>
            </a:r>
            <a:r>
              <a:rPr lang="en-US" sz="1600" b="1" dirty="0">
                <a:solidFill>
                  <a:sysClr val="windowText" lastClr="000000"/>
                </a:solidFill>
              </a:rPr>
              <a:t> </a:t>
            </a:r>
            <a:r>
              <a:rPr lang="en-US" sz="1600" b="1" dirty="0" err="1">
                <a:solidFill>
                  <a:sysClr val="windowText" lastClr="000000"/>
                </a:solidFill>
              </a:rPr>
              <a:t>ricevuto</a:t>
            </a:r>
            <a:r>
              <a:rPr lang="en-US" sz="1600" b="1" dirty="0">
                <a:solidFill>
                  <a:sysClr val="windowText" lastClr="000000"/>
                </a:solidFill>
              </a:rPr>
              <a:t>/</a:t>
            </a:r>
            <a:r>
              <a:rPr lang="en-US" sz="1600" b="1" dirty="0" err="1">
                <a:solidFill>
                  <a:sysClr val="windowText" lastClr="000000"/>
                </a:solidFill>
              </a:rPr>
              <a:t>ricevono</a:t>
            </a:r>
            <a:r>
              <a:rPr lang="en-US" sz="1600" b="1" dirty="0">
                <a:solidFill>
                  <a:sysClr val="windowText" lastClr="000000"/>
                </a:solidFill>
              </a:rPr>
              <a:t> un </a:t>
            </a:r>
            <a:r>
              <a:rPr lang="en-US" sz="1600" b="1" dirty="0" err="1">
                <a:solidFill>
                  <a:sysClr val="windowText" lastClr="000000"/>
                </a:solidFill>
              </a:rPr>
              <a:t>aiuto</a:t>
            </a:r>
            <a:r>
              <a:rPr lang="en-US" sz="1600" b="1" dirty="0">
                <a:solidFill>
                  <a:sysClr val="windowText" lastClr="000000"/>
                </a:solidFill>
              </a:rPr>
              <a:t> GRATUITO per la DAD/</a:t>
            </a:r>
            <a:r>
              <a:rPr lang="en-US" sz="1600" b="1" dirty="0" err="1">
                <a:solidFill>
                  <a:sysClr val="windowText" lastClr="000000"/>
                </a:solidFill>
              </a:rPr>
              <a:t>attività</a:t>
            </a:r>
            <a:r>
              <a:rPr lang="en-US" sz="1600" b="1" dirty="0">
                <a:solidFill>
                  <a:sysClr val="windowText" lastClr="000000"/>
                </a:solidFill>
              </a:rPr>
              <a:t> </a:t>
            </a:r>
            <a:r>
              <a:rPr lang="en-US" sz="1600" b="1" dirty="0" err="1">
                <a:solidFill>
                  <a:sysClr val="windowText" lastClr="000000"/>
                </a:solidFill>
              </a:rPr>
              <a:t>scolastiche</a:t>
            </a:r>
            <a:r>
              <a:rPr lang="en-US" sz="1600" b="1" dirty="0">
                <a:solidFill>
                  <a:sysClr val="windowText" lastClr="000000"/>
                </a:solidFill>
              </a:rPr>
              <a:t>? (</a:t>
            </a:r>
            <a:r>
              <a:rPr lang="en-US" sz="1600" b="1" dirty="0" err="1">
                <a:solidFill>
                  <a:sysClr val="windowText" lastClr="000000"/>
                </a:solidFill>
              </a:rPr>
              <a:t>prestito</a:t>
            </a:r>
            <a:r>
              <a:rPr lang="en-US" sz="1600" b="1" dirty="0">
                <a:solidFill>
                  <a:sysClr val="windowText" lastClr="000000"/>
                </a:solidFill>
              </a:rPr>
              <a:t>/</a:t>
            </a:r>
            <a:r>
              <a:rPr lang="en-US" sz="1600" b="1" dirty="0" err="1">
                <a:solidFill>
                  <a:sysClr val="windowText" lastClr="000000"/>
                </a:solidFill>
              </a:rPr>
              <a:t>regalo</a:t>
            </a:r>
            <a:r>
              <a:rPr lang="en-US" sz="1600" b="1" dirty="0">
                <a:solidFill>
                  <a:sysClr val="windowText" lastClr="000000"/>
                </a:solidFill>
              </a:rPr>
              <a:t> di computer tablet, </a:t>
            </a:r>
            <a:r>
              <a:rPr lang="en-US" sz="1600" b="1" dirty="0" err="1">
                <a:solidFill>
                  <a:sysClr val="windowText" lastClr="000000"/>
                </a:solidFill>
              </a:rPr>
              <a:t>abbonamento</a:t>
            </a:r>
            <a:r>
              <a:rPr lang="en-US" sz="1600" b="1" dirty="0">
                <a:solidFill>
                  <a:sysClr val="windowText" lastClr="000000"/>
                </a:solidFill>
              </a:rPr>
              <a:t> a Internet, </a:t>
            </a:r>
            <a:r>
              <a:rPr lang="en-US" sz="1600" b="1" dirty="0" err="1">
                <a:solidFill>
                  <a:sysClr val="windowText" lastClr="000000"/>
                </a:solidFill>
              </a:rPr>
              <a:t>ripetizioni</a:t>
            </a:r>
            <a:r>
              <a:rPr lang="en-US" sz="1600" b="1" dirty="0">
                <a:solidFill>
                  <a:sysClr val="windowText" lastClr="000000"/>
                </a:solidFill>
              </a:rPr>
              <a:t>, </a:t>
            </a:r>
            <a:r>
              <a:rPr lang="en-US" sz="1600" b="1" dirty="0" err="1">
                <a:solidFill>
                  <a:sysClr val="windowText" lastClr="000000"/>
                </a:solidFill>
              </a:rPr>
              <a:t>doposcuola</a:t>
            </a:r>
            <a:r>
              <a:rPr lang="en-US" sz="1600" b="1" dirty="0">
                <a:solidFill>
                  <a:sysClr val="windowText" lastClr="000000"/>
                </a:solidFill>
              </a:rPr>
              <a:t>, </a:t>
            </a:r>
            <a:r>
              <a:rPr lang="en-US" sz="1600" b="1" dirty="0" err="1">
                <a:solidFill>
                  <a:sysClr val="windowText" lastClr="000000"/>
                </a:solidFill>
              </a:rPr>
              <a:t>ecc</a:t>
            </a:r>
            <a:r>
              <a:rPr lang="en-US" sz="1600" b="1" dirty="0">
                <a:solidFill>
                  <a:sysClr val="windowText" lastClr="000000"/>
                </a:solidFill>
              </a:rPr>
              <a:t>.)</a:t>
            </a: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1.6757061452796581E-4"/>
          <c:y val="0.20746435185581538"/>
          <c:w val="0.98447645700616759"/>
          <c:h val="0.71979983202021991"/>
        </c:manualLayout>
      </c:layout>
      <c:pie3DChart>
        <c:varyColors val="1"/>
        <c:ser>
          <c:idx val="0"/>
          <c:order val="0"/>
          <c:tx>
            <c:strRef>
              <c:f>Foglio1!$B$1</c:f>
              <c:strCache>
                <c:ptCount val="1"/>
                <c:pt idx="0">
                  <c:v>Che tu sappia, alcuni dei ragazzi iscritti alla scuola hanno ricevuto/ricevono un aiuto GRATUITO per la DAD/attività scolastiche? (prestito/regalo di computer tablet, abbonamento a Internet, ripetizioni, doposcuola, ecc.)</c:v>
                </c:pt>
              </c:strCache>
            </c:strRef>
          </c:tx>
          <c:dP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1-DEE3-42B4-BA90-335961C263A2}"/>
              </c:ext>
            </c:extLst>
          </c:dPt>
          <c:dPt>
            <c:idx val="1"/>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3-DEE3-42B4-BA90-335961C263A2}"/>
              </c:ext>
            </c:extLst>
          </c:dPt>
          <c:dPt>
            <c:idx val="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5-DEE3-42B4-BA90-335961C263A2}"/>
              </c:ext>
            </c:extLst>
          </c:dPt>
          <c:dPt>
            <c:idx val="3"/>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7-DEE3-42B4-BA90-335961C263A2}"/>
              </c:ext>
            </c:extLst>
          </c:dPt>
          <c:dPt>
            <c:idx val="4"/>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9-DEE3-42B4-BA90-335961C263A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it-IT"/>
              </a:p>
            </c:txPr>
            <c:dLblPos val="ctr"/>
            <c:showPercent val="1"/>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Foglio1!$A$2:$A$6</c:f>
              <c:strCache>
                <c:ptCount val="5"/>
                <c:pt idx="0">
                  <c:v>Tutti</c:v>
                </c:pt>
                <c:pt idx="1">
                  <c:v>Molti</c:v>
                </c:pt>
                <c:pt idx="2">
                  <c:v>Solo alcuni</c:v>
                </c:pt>
                <c:pt idx="3">
                  <c:v>Nessuno</c:v>
                </c:pt>
                <c:pt idx="4">
                  <c:v>Non so</c:v>
                </c:pt>
              </c:strCache>
            </c:strRef>
          </c:cat>
          <c:val>
            <c:numRef>
              <c:f>Foglio1!$B$2:$B$6</c:f>
              <c:numCache>
                <c:formatCode>General</c:formatCode>
                <c:ptCount val="5"/>
                <c:pt idx="0">
                  <c:v>2</c:v>
                </c:pt>
                <c:pt idx="1">
                  <c:v>9</c:v>
                </c:pt>
                <c:pt idx="2">
                  <c:v>37</c:v>
                </c:pt>
                <c:pt idx="3">
                  <c:v>14</c:v>
                </c:pt>
                <c:pt idx="4">
                  <c:v>6</c:v>
                </c:pt>
              </c:numCache>
            </c:numRef>
          </c:val>
          <c:extLst xmlns:c16r2="http://schemas.microsoft.com/office/drawing/2015/06/chart">
            <c:ext xmlns:c16="http://schemas.microsoft.com/office/drawing/2014/chart" uri="{C3380CC4-5D6E-409C-BE32-E72D297353CC}">
              <c16:uniqueId val="{0000000A-DEE3-42B4-BA90-335961C263A2}"/>
            </c:ext>
          </c:extLst>
        </c:ser>
        <c:dLbls>
          <c:showPercent val="1"/>
        </c:dLbls>
      </c:pie3DChart>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it-IT"/>
          </a:p>
        </c:txPr>
      </c:legendEntry>
      <c:legendEntry>
        <c:idx val="1"/>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it-IT"/>
          </a:p>
        </c:txPr>
      </c:legendEntry>
      <c:legendEntry>
        <c:idx val="2"/>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it-IT"/>
          </a:p>
        </c:txPr>
      </c:legendEntry>
      <c:legendEntry>
        <c:idx val="3"/>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it-IT"/>
          </a:p>
        </c:txPr>
      </c:legendEntry>
      <c:legendEntry>
        <c:idx val="4"/>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it-IT"/>
          </a:p>
        </c:txPr>
      </c:legendEntry>
      <c:layout>
        <c:manualLayout>
          <c:xMode val="edge"/>
          <c:yMode val="edge"/>
          <c:x val="0.15391202858908273"/>
          <c:y val="0.83601254426590588"/>
          <c:w val="0.69791218757791296"/>
          <c:h val="0.14949135227528917"/>
        </c:manualLayout>
      </c:layout>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it-IT"/>
        </a:p>
      </c:txPr>
    </c:legend>
    <c:plotVisOnly val="1"/>
    <c:dispBlanksAs val="zero"/>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it-I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600" b="1" dirty="0">
                <a:solidFill>
                  <a:schemeClr val="tx1"/>
                </a:solidFill>
              </a:rPr>
              <a:t>SE SI: Chi </a:t>
            </a:r>
            <a:r>
              <a:rPr lang="en-US" sz="1600" b="1" dirty="0" err="1">
                <a:solidFill>
                  <a:schemeClr val="tx1"/>
                </a:solidFill>
              </a:rPr>
              <a:t>fornisce</a:t>
            </a:r>
            <a:r>
              <a:rPr lang="en-US" sz="1600" b="1" dirty="0">
                <a:solidFill>
                  <a:schemeClr val="tx1"/>
                </a:solidFill>
              </a:rPr>
              <a:t> in </a:t>
            </a:r>
            <a:r>
              <a:rPr lang="en-US" sz="1600" b="1" dirty="0" err="1">
                <a:solidFill>
                  <a:schemeClr val="tx1"/>
                </a:solidFill>
              </a:rPr>
              <a:t>genere</a:t>
            </a:r>
            <a:r>
              <a:rPr lang="en-US" sz="1600" b="1" dirty="0">
                <a:solidFill>
                  <a:schemeClr val="tx1"/>
                </a:solidFill>
              </a:rPr>
              <a:t> </a:t>
            </a:r>
            <a:r>
              <a:rPr lang="en-US" sz="1600" b="1" dirty="0" err="1">
                <a:solidFill>
                  <a:schemeClr val="tx1"/>
                </a:solidFill>
              </a:rPr>
              <a:t>questo</a:t>
            </a:r>
            <a:r>
              <a:rPr lang="en-US" sz="1600" b="1" dirty="0">
                <a:solidFill>
                  <a:schemeClr val="tx1"/>
                </a:solidFill>
              </a:rPr>
              <a:t> </a:t>
            </a:r>
            <a:r>
              <a:rPr lang="en-US" sz="1600" b="1" dirty="0" err="1">
                <a:solidFill>
                  <a:schemeClr val="tx1"/>
                </a:solidFill>
              </a:rPr>
              <a:t>aiuto</a:t>
            </a:r>
            <a:r>
              <a:rPr lang="en-US" sz="1600" b="1" dirty="0">
                <a:solidFill>
                  <a:schemeClr val="tx1"/>
                </a:solidFill>
              </a:rPr>
              <a:t>? (</a:t>
            </a:r>
            <a:r>
              <a:rPr lang="en-US" sz="1600" b="1" dirty="0" err="1">
                <a:solidFill>
                  <a:schemeClr val="tx1"/>
                </a:solidFill>
              </a:rPr>
              <a:t>sono</a:t>
            </a:r>
            <a:r>
              <a:rPr lang="en-US" sz="1600" b="1" dirty="0">
                <a:solidFill>
                  <a:schemeClr val="tx1"/>
                </a:solidFill>
              </a:rPr>
              <a:t> </a:t>
            </a:r>
            <a:r>
              <a:rPr lang="en-US" sz="1600" b="1" dirty="0" err="1">
                <a:solidFill>
                  <a:schemeClr val="tx1"/>
                </a:solidFill>
              </a:rPr>
              <a:t>possibili</a:t>
            </a:r>
            <a:r>
              <a:rPr lang="en-US" sz="1600" b="1" dirty="0">
                <a:solidFill>
                  <a:schemeClr val="tx1"/>
                </a:solidFill>
              </a:rPr>
              <a:t> </a:t>
            </a:r>
            <a:r>
              <a:rPr lang="en-US" sz="1600" b="1" dirty="0" err="1">
                <a:solidFill>
                  <a:schemeClr val="tx1"/>
                </a:solidFill>
              </a:rPr>
              <a:t>più</a:t>
            </a:r>
            <a:r>
              <a:rPr lang="en-US" sz="1600" b="1" dirty="0">
                <a:solidFill>
                  <a:schemeClr val="tx1"/>
                </a:solidFill>
              </a:rPr>
              <a:t> </a:t>
            </a:r>
            <a:r>
              <a:rPr lang="en-US" sz="1600" b="1" dirty="0" err="1">
                <a:solidFill>
                  <a:schemeClr val="tx1"/>
                </a:solidFill>
              </a:rPr>
              <a:t>risposte</a:t>
            </a:r>
            <a:r>
              <a:rPr lang="en-US" sz="1600" b="1" dirty="0">
                <a:solidFill>
                  <a:schemeClr val="tx1"/>
                </a:solidFill>
              </a:rPr>
              <a:t>)</a:t>
            </a: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9.3791326053377741E-2"/>
          <c:y val="0.16988559079021251"/>
          <c:w val="0.84086400794176952"/>
          <c:h val="0.74855646669889631"/>
        </c:manualLayout>
      </c:layout>
      <c:pie3DChart>
        <c:varyColors val="1"/>
        <c:ser>
          <c:idx val="0"/>
          <c:order val="0"/>
          <c:tx>
            <c:strRef>
              <c:f>Foglio1!$B$1</c:f>
              <c:strCache>
                <c:ptCount val="1"/>
                <c:pt idx="0">
                  <c:v>SE SI: Chi fornisce in genere questo aiuto? (sono possibili più risposte)</c:v>
                </c:pt>
              </c:strCache>
            </c:strRef>
          </c:tx>
          <c:dP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1033-4787-A07E-CD52BA43058E}"/>
              </c:ext>
            </c:extLst>
          </c:dPt>
          <c:dPt>
            <c:idx val="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1033-4787-A07E-CD52BA43058E}"/>
              </c:ext>
            </c:extLst>
          </c:dPt>
          <c:dPt>
            <c:idx val="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1033-4787-A07E-CD52BA43058E}"/>
              </c:ext>
            </c:extLst>
          </c:dPt>
          <c:dPt>
            <c:idx val="3"/>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1033-4787-A07E-CD52BA43058E}"/>
              </c:ext>
            </c:extLst>
          </c:dPt>
          <c:dPt>
            <c:idx val="4"/>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1033-4787-A07E-CD52BA43058E}"/>
              </c:ext>
            </c:extLst>
          </c:dPt>
          <c:dPt>
            <c:idx val="5"/>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1033-4787-A07E-CD52BA43058E}"/>
              </c:ext>
            </c:extLst>
          </c:dPt>
          <c:dPt>
            <c:idx val="6"/>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1033-4787-A07E-CD52BA43058E}"/>
              </c:ext>
            </c:extLst>
          </c:dPt>
          <c:dLbls>
            <c:dLbl>
              <c:idx val="0"/>
              <c:layout>
                <c:manualLayout>
                  <c:x val="0"/>
                  <c:y val="-6.4350958001663516E-2"/>
                </c:manualLayout>
              </c:layout>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033-4787-A07E-CD52BA43058E}"/>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it-IT"/>
                </a:p>
              </c:txPr>
            </c:dLbl>
            <c:dLbl>
              <c:idx val="2"/>
              <c:layout>
                <c:manualLayout>
                  <c:x val="2.4388276036383248E-2"/>
                  <c:y val="6.984975923328354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it-IT"/>
                </a:p>
              </c:txPr>
              <c:dLblPos val="bestFit"/>
              <c:showCatName val="1"/>
              <c:showPercent val="1"/>
              <c:extLst xmlns:c16r2="http://schemas.microsoft.com/office/drawing/2015/06/chart">
                <c:ext xmlns:c15="http://schemas.microsoft.com/office/drawing/2012/chart" uri="{CE6537A1-D6FC-4f65-9D91-7224C49458BB}">
                  <c15:layout>
                    <c:manualLayout>
                      <c:w val="0.69338733868279867"/>
                      <c:h val="0.20062016382564099"/>
                    </c:manualLayout>
                  </c15:layout>
                </c:ext>
                <c:ext xmlns:c16="http://schemas.microsoft.com/office/drawing/2014/chart" uri="{C3380CC4-5D6E-409C-BE32-E72D297353CC}">
                  <c16:uniqueId val="{00000005-1033-4787-A07E-CD52BA43058E}"/>
                </c:ext>
              </c:extLst>
            </c:dLbl>
            <c:dLbl>
              <c:idx val="3"/>
              <c:layout>
                <c:manualLayout>
                  <c:x val="0"/>
                  <c:y val="0.10963496548431563"/>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4"/>
                      </a:solidFill>
                      <a:latin typeface="+mn-lt"/>
                      <a:ea typeface="+mn-ea"/>
                      <a:cs typeface="+mn-cs"/>
                    </a:defRPr>
                  </a:pPr>
                  <a:endParaRPr lang="it-IT"/>
                </a:p>
              </c:txPr>
              <c:dLblPos val="bestFit"/>
              <c:showCatName val="1"/>
              <c:showPercent val="1"/>
              <c:extLst xmlns:c16r2="http://schemas.microsoft.com/office/drawing/2015/06/chart">
                <c:ext xmlns:c15="http://schemas.microsoft.com/office/drawing/2012/chart" uri="{CE6537A1-D6FC-4f65-9D91-7224C49458BB}">
                  <c15:layout>
                    <c:manualLayout>
                      <c:w val="0.25900683974182082"/>
                      <c:h val="0.13753239129586203"/>
                    </c:manualLayout>
                  </c15:layout>
                </c:ext>
                <c:ext xmlns:c16="http://schemas.microsoft.com/office/drawing/2014/chart" uri="{C3380CC4-5D6E-409C-BE32-E72D297353CC}">
                  <c16:uniqueId val="{00000007-1033-4787-A07E-CD52BA43058E}"/>
                </c:ext>
              </c:extLst>
            </c:dLbl>
            <c:dLbl>
              <c:idx val="4"/>
              <c:layout>
                <c:manualLayout>
                  <c:x val="0"/>
                  <c:y val="-4.290063866777567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it-IT"/>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033-4787-A07E-CD52BA43058E}"/>
                </c:ext>
              </c:extLst>
            </c:dLbl>
            <c:dLbl>
              <c:idx val="5"/>
              <c:layout>
                <c:manualLayout>
                  <c:x val="2.6929509993180667E-2"/>
                  <c:y val="-5.720085155703428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it-IT"/>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033-4787-A07E-CD52BA43058E}"/>
                </c:ext>
              </c:extLst>
            </c:dLbl>
            <c:dLbl>
              <c:idx val="6"/>
              <c:layout>
                <c:manualLayout>
                  <c:x val="9.6946235975450504E-2"/>
                  <c:y val="-1.668358170413499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it-IT"/>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033-4787-A07E-CD52BA43058E}"/>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t-IT"/>
              </a:p>
            </c:txPr>
            <c:dLblPos val="out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Foglio1!$A$2:$A$8</c:f>
              <c:strCache>
                <c:ptCount val="7"/>
                <c:pt idx="0">
                  <c:v>La scuola stessa</c:v>
                </c:pt>
                <c:pt idx="1">
                  <c:v>Il Comune/I servizi sociali locali</c:v>
                </c:pt>
                <c:pt idx="2">
                  <c:v>La Caritas/Associazioni religiose</c:v>
                </c:pt>
                <c:pt idx="3">
                  <c:v>Associazioni laiche</c:v>
                </c:pt>
                <c:pt idx="4">
                  <c:v>Parenti</c:v>
                </c:pt>
                <c:pt idx="5">
                  <c:v>Amici e conoscenti</c:v>
                </c:pt>
                <c:pt idx="6">
                  <c:v>Altro</c:v>
                </c:pt>
              </c:strCache>
            </c:strRef>
          </c:cat>
          <c:val>
            <c:numRef>
              <c:f>Foglio1!$B$2:$B$8</c:f>
              <c:numCache>
                <c:formatCode>General</c:formatCode>
                <c:ptCount val="7"/>
                <c:pt idx="0">
                  <c:v>35</c:v>
                </c:pt>
                <c:pt idx="1">
                  <c:v>11</c:v>
                </c:pt>
                <c:pt idx="2">
                  <c:v>14</c:v>
                </c:pt>
                <c:pt idx="3">
                  <c:v>7</c:v>
                </c:pt>
                <c:pt idx="4">
                  <c:v>9</c:v>
                </c:pt>
                <c:pt idx="5">
                  <c:v>5</c:v>
                </c:pt>
                <c:pt idx="6">
                  <c:v>10</c:v>
                </c:pt>
              </c:numCache>
            </c:numRef>
          </c:val>
          <c:extLst xmlns:c16r2="http://schemas.microsoft.com/office/drawing/2015/06/chart">
            <c:ext xmlns:c16="http://schemas.microsoft.com/office/drawing/2014/chart" uri="{C3380CC4-5D6E-409C-BE32-E72D297353CC}">
              <c16:uniqueId val="{0000000E-1033-4787-A07E-CD52BA43058E}"/>
            </c:ext>
          </c:extLst>
        </c:ser>
        <c:dLbls>
          <c:showPercent val="1"/>
        </c:dLbls>
      </c:pie3DChart>
      <c:spPr>
        <a:noFill/>
        <a:ln>
          <a:noFill/>
        </a:ln>
        <a:effectLst/>
      </c:spPr>
    </c:plotArea>
    <c:plotVisOnly val="1"/>
    <c:dispBlanksAs val="zero"/>
  </c:chart>
  <c:spPr>
    <a:noFill/>
    <a:ln>
      <a:noFill/>
    </a:ln>
    <a:effectLst/>
  </c:spPr>
  <c:txPr>
    <a:bodyPr/>
    <a:lstStyle/>
    <a:p>
      <a:pPr>
        <a:defRPr/>
      </a:pPr>
      <a:endParaRPr lang="it-IT"/>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it-I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it-IT" sz="1600"/>
              <a:t>Nel corso degli ultimi due anni scolastici, gli studenti hanno svolto attività in laboratorio/esercitazioni pratiche?</a:t>
            </a:r>
          </a:p>
        </c:rich>
      </c:tx>
      <c:spPr>
        <a:noFill/>
        <a:ln>
          <a:noFill/>
        </a:ln>
        <a:effectLst/>
      </c:spPr>
    </c:title>
    <c:plotArea>
      <c:layout/>
      <c:barChart>
        <c:barDir val="col"/>
        <c:grouping val="clustered"/>
        <c:ser>
          <c:idx val="0"/>
          <c:order val="0"/>
          <c:tx>
            <c:strRef>
              <c:f>Foglio1!$B$1</c:f>
              <c:strCache>
                <c:ptCount val="1"/>
                <c:pt idx="0">
                  <c:v>A.S. 2020/21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lumMod val="85000"/>
                      </a:schemeClr>
                    </a:solidFill>
                    <a:latin typeface="+mn-lt"/>
                    <a:ea typeface="+mn-ea"/>
                    <a:cs typeface="+mn-cs"/>
                  </a:defRPr>
                </a:pPr>
                <a:endParaRPr lang="it-IT"/>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Regolarmente, come da programma</c:v>
                </c:pt>
                <c:pt idx="1">
                  <c:v>Abbastanza regolarmente</c:v>
                </c:pt>
                <c:pt idx="2">
                  <c:v>Poco regolarmente</c:v>
                </c:pt>
                <c:pt idx="3">
                  <c:v>Per nulla</c:v>
                </c:pt>
                <c:pt idx="4">
                  <c:v>Non erano previste</c:v>
                </c:pt>
              </c:strCache>
            </c:strRef>
          </c:cat>
          <c:val>
            <c:numRef>
              <c:f>Foglio1!$B$2:$B$6</c:f>
              <c:numCache>
                <c:formatCode>General</c:formatCode>
                <c:ptCount val="5"/>
                <c:pt idx="0">
                  <c:v>28</c:v>
                </c:pt>
                <c:pt idx="1">
                  <c:v>27</c:v>
                </c:pt>
                <c:pt idx="2">
                  <c:v>9</c:v>
                </c:pt>
                <c:pt idx="3">
                  <c:v>1</c:v>
                </c:pt>
                <c:pt idx="4">
                  <c:v>2</c:v>
                </c:pt>
              </c:numCache>
            </c:numRef>
          </c:val>
          <c:extLst xmlns:c16r2="http://schemas.microsoft.com/office/drawing/2015/06/chart">
            <c:ext xmlns:c16="http://schemas.microsoft.com/office/drawing/2014/chart" uri="{C3380CC4-5D6E-409C-BE32-E72D297353CC}">
              <c16:uniqueId val="{00000000-D014-47CB-84D6-EFA3AC285F37}"/>
            </c:ext>
          </c:extLst>
        </c:ser>
        <c:ser>
          <c:idx val="1"/>
          <c:order val="1"/>
          <c:tx>
            <c:strRef>
              <c:f>Foglio1!$C$1</c:f>
              <c:strCache>
                <c:ptCount val="1"/>
                <c:pt idx="0">
                  <c:v>A.S. 2021/22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lumMod val="85000"/>
                      </a:schemeClr>
                    </a:solidFill>
                    <a:latin typeface="+mn-lt"/>
                    <a:ea typeface="+mn-ea"/>
                    <a:cs typeface="+mn-cs"/>
                  </a:defRPr>
                </a:pPr>
                <a:endParaRPr lang="it-IT"/>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Regolarmente, come da programma</c:v>
                </c:pt>
                <c:pt idx="1">
                  <c:v>Abbastanza regolarmente</c:v>
                </c:pt>
                <c:pt idx="2">
                  <c:v>Poco regolarmente</c:v>
                </c:pt>
                <c:pt idx="3">
                  <c:v>Per nulla</c:v>
                </c:pt>
                <c:pt idx="4">
                  <c:v>Non erano previste</c:v>
                </c:pt>
              </c:strCache>
            </c:strRef>
          </c:cat>
          <c:val>
            <c:numRef>
              <c:f>Foglio1!$C$2:$C$6</c:f>
              <c:numCache>
                <c:formatCode>General</c:formatCode>
                <c:ptCount val="5"/>
                <c:pt idx="0">
                  <c:v>56</c:v>
                </c:pt>
                <c:pt idx="1">
                  <c:v>7</c:v>
                </c:pt>
                <c:pt idx="2">
                  <c:v>2</c:v>
                </c:pt>
                <c:pt idx="3">
                  <c:v>1</c:v>
                </c:pt>
                <c:pt idx="4">
                  <c:v>1</c:v>
                </c:pt>
              </c:numCache>
            </c:numRef>
          </c:val>
          <c:extLst xmlns:c16r2="http://schemas.microsoft.com/office/drawing/2015/06/chart">
            <c:ext xmlns:c16="http://schemas.microsoft.com/office/drawing/2014/chart" uri="{C3380CC4-5D6E-409C-BE32-E72D297353CC}">
              <c16:uniqueId val="{00000001-D014-47CB-84D6-EFA3AC285F37}"/>
            </c:ext>
          </c:extLst>
        </c:ser>
        <c:dLbls>
          <c:showVal val="1"/>
        </c:dLbls>
        <c:gapWidth val="100"/>
        <c:overlap val="-24"/>
        <c:axId val="50603136"/>
        <c:axId val="50604672"/>
      </c:barChart>
      <c:catAx>
        <c:axId val="50603136"/>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it-IT"/>
          </a:p>
        </c:txPr>
        <c:crossAx val="50604672"/>
        <c:crosses val="autoZero"/>
        <c:auto val="1"/>
        <c:lblAlgn val="ctr"/>
        <c:lblOffset val="100"/>
      </c:catAx>
      <c:valAx>
        <c:axId val="50604672"/>
        <c:scaling>
          <c:orientation val="minMax"/>
        </c:scaling>
        <c:axPos val="l"/>
        <c:majorGridlines>
          <c:spPr>
            <a:ln w="9525" cap="flat" cmpd="sng" algn="ctr">
              <a:solidFill>
                <a:schemeClr val="lt1">
                  <a:lumMod val="95000"/>
                  <a:alpha val="1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it-IT"/>
          </a:p>
        </c:txPr>
        <c:crossAx val="5060313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it-IT"/>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it-I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it-IT"/>
              <a:t>Nel corso degli ultimi due anni scolastici, gli studenti hanno svolto esperienze di stage/tirocini formativi/alternanza scuola lavoro all’esterno della scuola?</a:t>
            </a:r>
          </a:p>
        </c:rich>
      </c:tx>
      <c:spPr>
        <a:noFill/>
        <a:ln>
          <a:noFill/>
        </a:ln>
        <a:effectLst/>
      </c:spPr>
    </c:title>
    <c:plotArea>
      <c:layout/>
      <c:barChart>
        <c:barDir val="col"/>
        <c:grouping val="clustered"/>
        <c:ser>
          <c:idx val="0"/>
          <c:order val="0"/>
          <c:tx>
            <c:strRef>
              <c:f>Foglio1!$B$1</c:f>
              <c:strCache>
                <c:ptCount val="1"/>
                <c:pt idx="0">
                  <c:v>A.S. 2020/21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lumMod val="85000"/>
                      </a:schemeClr>
                    </a:solidFill>
                    <a:latin typeface="+mn-lt"/>
                    <a:ea typeface="+mn-ea"/>
                    <a:cs typeface="+mn-cs"/>
                  </a:defRPr>
                </a:pPr>
                <a:endParaRPr lang="it-IT"/>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Regolarmente, come da programma</c:v>
                </c:pt>
                <c:pt idx="1">
                  <c:v>Abbastanza regolarmente</c:v>
                </c:pt>
                <c:pt idx="2">
                  <c:v>Poco</c:v>
                </c:pt>
                <c:pt idx="3">
                  <c:v>Per niente</c:v>
                </c:pt>
                <c:pt idx="4">
                  <c:v>Non erano previste</c:v>
                </c:pt>
              </c:strCache>
            </c:strRef>
          </c:cat>
          <c:val>
            <c:numRef>
              <c:f>Foglio1!$B$2:$B$6</c:f>
              <c:numCache>
                <c:formatCode>General</c:formatCode>
                <c:ptCount val="5"/>
                <c:pt idx="0">
                  <c:v>34</c:v>
                </c:pt>
                <c:pt idx="1">
                  <c:v>17</c:v>
                </c:pt>
                <c:pt idx="2">
                  <c:v>10</c:v>
                </c:pt>
                <c:pt idx="3">
                  <c:v>3</c:v>
                </c:pt>
                <c:pt idx="4">
                  <c:v>2</c:v>
                </c:pt>
              </c:numCache>
            </c:numRef>
          </c:val>
          <c:extLst xmlns:c16r2="http://schemas.microsoft.com/office/drawing/2015/06/chart">
            <c:ext xmlns:c16="http://schemas.microsoft.com/office/drawing/2014/chart" uri="{C3380CC4-5D6E-409C-BE32-E72D297353CC}">
              <c16:uniqueId val="{00000000-4DCE-4CCD-AB6B-4C9C9D847D2E}"/>
            </c:ext>
          </c:extLst>
        </c:ser>
        <c:ser>
          <c:idx val="1"/>
          <c:order val="1"/>
          <c:tx>
            <c:strRef>
              <c:f>Foglio1!$C$1</c:f>
              <c:strCache>
                <c:ptCount val="1"/>
                <c:pt idx="0">
                  <c:v>A.S. 2021/22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lumMod val="85000"/>
                      </a:schemeClr>
                    </a:solidFill>
                    <a:latin typeface="+mn-lt"/>
                    <a:ea typeface="+mn-ea"/>
                    <a:cs typeface="+mn-cs"/>
                  </a:defRPr>
                </a:pPr>
                <a:endParaRPr lang="it-IT"/>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Regolarmente, come da programma</c:v>
                </c:pt>
                <c:pt idx="1">
                  <c:v>Abbastanza regolarmente</c:v>
                </c:pt>
                <c:pt idx="2">
                  <c:v>Poco</c:v>
                </c:pt>
                <c:pt idx="3">
                  <c:v>Per niente</c:v>
                </c:pt>
                <c:pt idx="4">
                  <c:v>Non erano previste</c:v>
                </c:pt>
              </c:strCache>
            </c:strRef>
          </c:cat>
          <c:val>
            <c:numRef>
              <c:f>Foglio1!$C$2:$C$6</c:f>
              <c:numCache>
                <c:formatCode>General</c:formatCode>
                <c:ptCount val="5"/>
                <c:pt idx="0">
                  <c:v>53</c:v>
                </c:pt>
                <c:pt idx="1">
                  <c:v>9</c:v>
                </c:pt>
                <c:pt idx="2">
                  <c:v>0</c:v>
                </c:pt>
                <c:pt idx="3">
                  <c:v>2</c:v>
                </c:pt>
                <c:pt idx="4">
                  <c:v>2</c:v>
                </c:pt>
              </c:numCache>
            </c:numRef>
          </c:val>
          <c:extLst xmlns:c16r2="http://schemas.microsoft.com/office/drawing/2015/06/chart">
            <c:ext xmlns:c16="http://schemas.microsoft.com/office/drawing/2014/chart" uri="{C3380CC4-5D6E-409C-BE32-E72D297353CC}">
              <c16:uniqueId val="{00000001-4DCE-4CCD-AB6B-4C9C9D847D2E}"/>
            </c:ext>
          </c:extLst>
        </c:ser>
        <c:dLbls>
          <c:showVal val="1"/>
        </c:dLbls>
        <c:gapWidth val="100"/>
        <c:overlap val="-24"/>
        <c:axId val="50681344"/>
        <c:axId val="50682880"/>
      </c:barChart>
      <c:catAx>
        <c:axId val="50681344"/>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it-IT"/>
          </a:p>
        </c:txPr>
        <c:crossAx val="50682880"/>
        <c:crosses val="autoZero"/>
        <c:auto val="1"/>
        <c:lblAlgn val="ctr"/>
        <c:lblOffset val="100"/>
      </c:catAx>
      <c:valAx>
        <c:axId val="50682880"/>
        <c:scaling>
          <c:orientation val="minMax"/>
        </c:scaling>
        <c:axPos val="l"/>
        <c:majorGridlines>
          <c:spPr>
            <a:ln w="9525" cap="flat" cmpd="sng" algn="ctr">
              <a:solidFill>
                <a:schemeClr val="lt1">
                  <a:lumMod val="95000"/>
                  <a:alpha val="1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5068134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it-IT"/>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it-I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it-IT"/>
              <a:t>Nel corso degli ultimi due anni scolastici, sono stati svolti dagli studenti periodi di apprendistato/formazione pratica in "contesti lavorativi" presso imprese/enti esterni?</a:t>
            </a:r>
          </a:p>
        </c:rich>
      </c:tx>
      <c:spPr>
        <a:noFill/>
        <a:ln>
          <a:noFill/>
        </a:ln>
        <a:effectLst/>
      </c:spPr>
    </c:title>
    <c:plotArea>
      <c:layout/>
      <c:barChart>
        <c:barDir val="col"/>
        <c:grouping val="clustered"/>
        <c:ser>
          <c:idx val="0"/>
          <c:order val="0"/>
          <c:tx>
            <c:strRef>
              <c:f>Foglio1!$B$1</c:f>
              <c:strCache>
                <c:ptCount val="1"/>
                <c:pt idx="0">
                  <c:v> A.S. 2020/21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lumMod val="85000"/>
                      </a:schemeClr>
                    </a:solidFill>
                    <a:latin typeface="+mn-lt"/>
                    <a:ea typeface="+mn-ea"/>
                    <a:cs typeface="+mn-cs"/>
                  </a:defRPr>
                </a:pPr>
                <a:endParaRPr lang="it-IT"/>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Regolarmente, come da programma</c:v>
                </c:pt>
                <c:pt idx="1">
                  <c:v>Abbastanza regolarmente</c:v>
                </c:pt>
                <c:pt idx="2">
                  <c:v>Poco regolarmente</c:v>
                </c:pt>
                <c:pt idx="3">
                  <c:v>Per niente</c:v>
                </c:pt>
                <c:pt idx="4">
                  <c:v>Non erano previste</c:v>
                </c:pt>
              </c:strCache>
            </c:strRef>
          </c:cat>
          <c:val>
            <c:numRef>
              <c:f>Foglio1!$B$2:$B$6</c:f>
              <c:numCache>
                <c:formatCode>General</c:formatCode>
                <c:ptCount val="5"/>
                <c:pt idx="0">
                  <c:v>28</c:v>
                </c:pt>
                <c:pt idx="1">
                  <c:v>18</c:v>
                </c:pt>
                <c:pt idx="2">
                  <c:v>5</c:v>
                </c:pt>
                <c:pt idx="3">
                  <c:v>6</c:v>
                </c:pt>
                <c:pt idx="4">
                  <c:v>2</c:v>
                </c:pt>
              </c:numCache>
            </c:numRef>
          </c:val>
          <c:extLst xmlns:c16r2="http://schemas.microsoft.com/office/drawing/2015/06/chart">
            <c:ext xmlns:c16="http://schemas.microsoft.com/office/drawing/2014/chart" uri="{C3380CC4-5D6E-409C-BE32-E72D297353CC}">
              <c16:uniqueId val="{00000000-B630-4AF4-9062-BDEB2311CE43}"/>
            </c:ext>
          </c:extLst>
        </c:ser>
        <c:ser>
          <c:idx val="1"/>
          <c:order val="1"/>
          <c:tx>
            <c:strRef>
              <c:f>Foglio1!$C$1</c:f>
              <c:strCache>
                <c:ptCount val="1"/>
                <c:pt idx="0">
                  <c:v>A.S. 2021/22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lumMod val="85000"/>
                      </a:schemeClr>
                    </a:solidFill>
                    <a:latin typeface="+mn-lt"/>
                    <a:ea typeface="+mn-ea"/>
                    <a:cs typeface="+mn-cs"/>
                  </a:defRPr>
                </a:pPr>
                <a:endParaRPr lang="it-IT"/>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Regolarmente, come da programma</c:v>
                </c:pt>
                <c:pt idx="1">
                  <c:v>Abbastanza regolarmente</c:v>
                </c:pt>
                <c:pt idx="2">
                  <c:v>Poco regolarmente</c:v>
                </c:pt>
                <c:pt idx="3">
                  <c:v>Per niente</c:v>
                </c:pt>
                <c:pt idx="4">
                  <c:v>Non erano previste</c:v>
                </c:pt>
              </c:strCache>
            </c:strRef>
          </c:cat>
          <c:val>
            <c:numRef>
              <c:f>Foglio1!$C$2:$C$6</c:f>
              <c:numCache>
                <c:formatCode>General</c:formatCode>
                <c:ptCount val="5"/>
                <c:pt idx="0">
                  <c:v>54</c:v>
                </c:pt>
                <c:pt idx="1">
                  <c:v>6</c:v>
                </c:pt>
                <c:pt idx="2">
                  <c:v>0</c:v>
                </c:pt>
                <c:pt idx="3">
                  <c:v>1</c:v>
                </c:pt>
                <c:pt idx="4">
                  <c:v>4</c:v>
                </c:pt>
              </c:numCache>
            </c:numRef>
          </c:val>
          <c:extLst xmlns:c16r2="http://schemas.microsoft.com/office/drawing/2015/06/chart">
            <c:ext xmlns:c16="http://schemas.microsoft.com/office/drawing/2014/chart" uri="{C3380CC4-5D6E-409C-BE32-E72D297353CC}">
              <c16:uniqueId val="{00000001-B630-4AF4-9062-BDEB2311CE43}"/>
            </c:ext>
          </c:extLst>
        </c:ser>
        <c:dLbls>
          <c:showVal val="1"/>
        </c:dLbls>
        <c:gapWidth val="100"/>
        <c:overlap val="-24"/>
        <c:axId val="50739072"/>
        <c:axId val="50740608"/>
      </c:barChart>
      <c:catAx>
        <c:axId val="50739072"/>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it-IT"/>
          </a:p>
        </c:txPr>
        <c:crossAx val="50740608"/>
        <c:crosses val="autoZero"/>
        <c:auto val="1"/>
        <c:lblAlgn val="ctr"/>
        <c:lblOffset val="100"/>
      </c:catAx>
      <c:valAx>
        <c:axId val="50740608"/>
        <c:scaling>
          <c:orientation val="minMax"/>
        </c:scaling>
        <c:axPos val="l"/>
        <c:majorGridlines>
          <c:spPr>
            <a:ln w="9525" cap="flat" cmpd="sng" algn="ctr">
              <a:solidFill>
                <a:schemeClr val="lt1">
                  <a:lumMod val="95000"/>
                  <a:alpha val="1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5073907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it-IT"/>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it-I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it-IT" sz="2000"/>
              <a:t>Secondo te, i ragazzi che escono dalla tua scuola sono adeguatamente preparati per </a:t>
            </a:r>
          </a:p>
        </c:rich>
      </c:tx>
      <c:spPr>
        <a:noFill/>
        <a:ln>
          <a:noFill/>
        </a:ln>
        <a:effectLst/>
      </c:spPr>
    </c:title>
    <c:plotArea>
      <c:layout/>
      <c:barChart>
        <c:barDir val="col"/>
        <c:grouping val="clustered"/>
        <c:ser>
          <c:idx val="0"/>
          <c:order val="0"/>
          <c:tx>
            <c:strRef>
              <c:f>Foglio1!$B$1</c:f>
              <c:strCache>
                <c:ptCount val="1"/>
                <c:pt idx="0">
                  <c:v>Proseguire gli studi</c:v>
                </c:pt>
              </c:strCache>
            </c:strRef>
          </c:tx>
          <c:spPr>
            <a:solidFill>
              <a:schemeClr val="accent1">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it-IT"/>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Foglio1!$A$2:$A$5</c:f>
              <c:strCache>
                <c:ptCount val="4"/>
                <c:pt idx="0">
                  <c:v>Molto</c:v>
                </c:pt>
                <c:pt idx="1">
                  <c:v>Abbastanza</c:v>
                </c:pt>
                <c:pt idx="2">
                  <c:v>Poco</c:v>
                </c:pt>
                <c:pt idx="3">
                  <c:v>Per niente</c:v>
                </c:pt>
              </c:strCache>
            </c:strRef>
          </c:cat>
          <c:val>
            <c:numRef>
              <c:f>Foglio1!$B$2:$B$5</c:f>
              <c:numCache>
                <c:formatCode>General</c:formatCode>
                <c:ptCount val="4"/>
                <c:pt idx="0">
                  <c:v>11</c:v>
                </c:pt>
                <c:pt idx="1">
                  <c:v>52</c:v>
                </c:pt>
                <c:pt idx="2">
                  <c:v>4</c:v>
                </c:pt>
                <c:pt idx="3">
                  <c:v>1</c:v>
                </c:pt>
              </c:numCache>
            </c:numRef>
          </c:val>
          <c:extLst xmlns:c16r2="http://schemas.microsoft.com/office/drawing/2015/06/chart">
            <c:ext xmlns:c16="http://schemas.microsoft.com/office/drawing/2014/chart" uri="{C3380CC4-5D6E-409C-BE32-E72D297353CC}">
              <c16:uniqueId val="{00000000-8A61-46A1-A163-65BC270161C0}"/>
            </c:ext>
          </c:extLst>
        </c:ser>
        <c:ser>
          <c:idx val="1"/>
          <c:order val="1"/>
          <c:tx>
            <c:strRef>
              <c:f>Foglio1!$C$1</c:f>
              <c:strCache>
                <c:ptCount val="1"/>
                <c:pt idx="0">
                  <c:v>Mondo del lavoro</c:v>
                </c:pt>
              </c:strCache>
            </c:strRef>
          </c:tx>
          <c:spPr>
            <a:solidFill>
              <a:schemeClr val="accent2">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it-IT"/>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Foglio1!$A$2:$A$5</c:f>
              <c:strCache>
                <c:ptCount val="4"/>
                <c:pt idx="0">
                  <c:v>Molto</c:v>
                </c:pt>
                <c:pt idx="1">
                  <c:v>Abbastanza</c:v>
                </c:pt>
                <c:pt idx="2">
                  <c:v>Poco</c:v>
                </c:pt>
                <c:pt idx="3">
                  <c:v>Per niente</c:v>
                </c:pt>
              </c:strCache>
            </c:strRef>
          </c:cat>
          <c:val>
            <c:numRef>
              <c:f>Foglio1!$C$2:$C$5</c:f>
              <c:numCache>
                <c:formatCode>General</c:formatCode>
                <c:ptCount val="4"/>
                <c:pt idx="0">
                  <c:v>12</c:v>
                </c:pt>
                <c:pt idx="1">
                  <c:v>51</c:v>
                </c:pt>
                <c:pt idx="2">
                  <c:v>2</c:v>
                </c:pt>
                <c:pt idx="3">
                  <c:v>1</c:v>
                </c:pt>
              </c:numCache>
            </c:numRef>
          </c:val>
          <c:extLst xmlns:c16r2="http://schemas.microsoft.com/office/drawing/2015/06/chart">
            <c:ext xmlns:c16="http://schemas.microsoft.com/office/drawing/2014/chart" uri="{C3380CC4-5D6E-409C-BE32-E72D297353CC}">
              <c16:uniqueId val="{00000001-8A61-46A1-A163-65BC270161C0}"/>
            </c:ext>
          </c:extLst>
        </c:ser>
        <c:dLbls>
          <c:showVal val="1"/>
        </c:dLbls>
        <c:gapWidth val="65"/>
        <c:axId val="50829184"/>
        <c:axId val="50830720"/>
      </c:barChart>
      <c:catAx>
        <c:axId val="50829184"/>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it-IT"/>
          </a:p>
        </c:txPr>
        <c:crossAx val="50830720"/>
        <c:crosses val="autoZero"/>
        <c:auto val="1"/>
        <c:lblAlgn val="ctr"/>
        <c:lblOffset val="100"/>
      </c:catAx>
      <c:valAx>
        <c:axId val="508307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one"/>
        <c:crossAx val="50829184"/>
        <c:crosses val="autoZero"/>
        <c:crossBetween val="between"/>
      </c:valAx>
      <c:spPr>
        <a:noFill/>
        <a:ln>
          <a:noFill/>
        </a:ln>
        <a:effectLst/>
      </c:spPr>
    </c:plotArea>
    <c:legend>
      <c:legendPos val="b"/>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it-IT"/>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it-I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sz="1800"/>
              <a:t>In termini generali, pensi che il Covid-19 abbia influito nella vita dei ragazzi e nella pianificazione del loro futuro?</a:t>
            </a:r>
          </a:p>
        </c:rich>
      </c:tx>
      <c:spPr>
        <a:noFill/>
        <a:ln>
          <a:noFill/>
        </a:ln>
        <a:effectLst/>
      </c:spPr>
    </c:title>
    <c:plotArea>
      <c:layout/>
      <c:pieChart>
        <c:varyColors val="1"/>
        <c:ser>
          <c:idx val="0"/>
          <c:order val="0"/>
          <c:tx>
            <c:strRef>
              <c:f>Foglio1!$B$1</c:f>
              <c:strCache>
                <c:ptCount val="1"/>
                <c:pt idx="0">
                  <c:v>In termini generali, pensi che il Covid-19 abbia influito nella vita dei ragazzi e nella pianificazione del loro futuro?</c:v>
                </c:pt>
              </c:strCache>
            </c:strRef>
          </c:tx>
          <c:dPt>
            <c:idx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1BBE-440E-9A9C-85EC00C4B8B6}"/>
              </c:ext>
            </c:extLst>
          </c:dPt>
          <c:dPt>
            <c:idx val="1"/>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1BBE-440E-9A9C-85EC00C4B8B6}"/>
              </c:ext>
            </c:extLst>
          </c:dPt>
          <c:dPt>
            <c:idx val="2"/>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1BBE-440E-9A9C-85EC00C4B8B6}"/>
              </c:ext>
            </c:extLst>
          </c:dPt>
          <c:dPt>
            <c:idx val="3"/>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1BBE-440E-9A9C-85EC00C4B8B6}"/>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it-IT"/>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Foglio1!$A$2:$A$5</c:f>
              <c:strCache>
                <c:ptCount val="4"/>
                <c:pt idx="0">
                  <c:v>Molto</c:v>
                </c:pt>
                <c:pt idx="1">
                  <c:v>Abbastanza</c:v>
                </c:pt>
                <c:pt idx="2">
                  <c:v>Poco</c:v>
                </c:pt>
                <c:pt idx="3">
                  <c:v>Per niente</c:v>
                </c:pt>
              </c:strCache>
            </c:strRef>
          </c:cat>
          <c:val>
            <c:numRef>
              <c:f>Foglio1!$B$2:$B$5</c:f>
              <c:numCache>
                <c:formatCode>General</c:formatCode>
                <c:ptCount val="4"/>
                <c:pt idx="0">
                  <c:v>25</c:v>
                </c:pt>
                <c:pt idx="1">
                  <c:v>30</c:v>
                </c:pt>
                <c:pt idx="2">
                  <c:v>10</c:v>
                </c:pt>
                <c:pt idx="3">
                  <c:v>2</c:v>
                </c:pt>
              </c:numCache>
            </c:numRef>
          </c:val>
          <c:extLst xmlns:c16r2="http://schemas.microsoft.com/office/drawing/2015/06/chart">
            <c:ext xmlns:c16="http://schemas.microsoft.com/office/drawing/2014/chart" uri="{C3380CC4-5D6E-409C-BE32-E72D297353CC}">
              <c16:uniqueId val="{00000008-1BBE-440E-9A9C-85EC00C4B8B6}"/>
            </c:ext>
          </c:extLst>
        </c:ser>
        <c:dLbls>
          <c:showPercent val="1"/>
        </c:dLbls>
        <c:firstSliceAng val="0"/>
      </c:pieChart>
      <c:spPr>
        <a:noFill/>
        <a:ln>
          <a:noFill/>
        </a:ln>
        <a:effectLst/>
      </c:spPr>
    </c:plotArea>
    <c:legend>
      <c:legendPos val="t"/>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legend>
    <c:plotVisOnly val="1"/>
    <c:dispBlanksAs val="zero"/>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it-I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In </a:t>
            </a:r>
            <a:r>
              <a:rPr lang="en-US" sz="1600" b="1" dirty="0" err="1"/>
              <a:t>che</a:t>
            </a:r>
            <a:r>
              <a:rPr lang="en-US" sz="1600" b="1" dirty="0"/>
              <a:t> </a:t>
            </a:r>
            <a:r>
              <a:rPr lang="en-US" sz="1600" b="1" dirty="0" err="1"/>
              <a:t>modo</a:t>
            </a:r>
            <a:r>
              <a:rPr lang="en-US" sz="1600" b="1" dirty="0"/>
              <a:t> </a:t>
            </a:r>
            <a:r>
              <a:rPr lang="it-IT" sz="1600" b="1" dirty="0"/>
              <a:t>pensi che il Covid-19 abbia influito nella vita dei ragazzi e nella pianificazione del loro futuro?</a:t>
            </a:r>
            <a:endParaRPr lang="en-US" sz="1600" b="1" dirty="0"/>
          </a:p>
        </c:rich>
      </c:tx>
      <c:spPr>
        <a:noFill/>
        <a:ln>
          <a:noFill/>
        </a:ln>
        <a:effectLst/>
      </c:spPr>
    </c:title>
    <c:plotArea>
      <c:layout/>
      <c:barChart>
        <c:barDir val="col"/>
        <c:grouping val="clustered"/>
        <c:ser>
          <c:idx val="0"/>
          <c:order val="0"/>
          <c:tx>
            <c:strRef>
              <c:f>Foglio1!$B$1</c:f>
              <c:strCache>
                <c:ptCount val="1"/>
                <c:pt idx="0">
                  <c:v>Numero di risposte</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it-IT"/>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Foglio1!$A$2:$A$8</c:f>
              <c:strCache>
                <c:ptCount val="7"/>
                <c:pt idx="0">
                  <c:v>Hanno dovuto sostenere inaspettate esigenze familiari dovute alla pandemia </c:v>
                </c:pt>
                <c:pt idx="1">
                  <c:v>A causa della crisi economica, hanno perso il lavoro e incontrano difficoltà a trovarne un altro </c:v>
                </c:pt>
                <c:pt idx="2">
                  <c:v>Hanno capito che una buona formazione scolastica è importante </c:v>
                </c:pt>
                <c:pt idx="3">
                  <c:v>Grazie alla pandemia hanno trovato un lavoro/nuove possibilità di impiego lavorativo/un apprendistato  </c:v>
                </c:pt>
                <c:pt idx="4">
                  <c:v>Le difficoltà dello scorso anno li hanno convinti a cambiare scuola/settore di studio </c:v>
                </c:pt>
                <c:pt idx="5">
                  <c:v>Altri tipi positivi di impatto </c:v>
                </c:pt>
                <c:pt idx="6">
                  <c:v>Altri tipi negativi di impatto </c:v>
                </c:pt>
              </c:strCache>
            </c:strRef>
          </c:cat>
          <c:val>
            <c:numRef>
              <c:f>Foglio1!$B$2:$B$8</c:f>
              <c:numCache>
                <c:formatCode>General</c:formatCode>
                <c:ptCount val="7"/>
                <c:pt idx="0">
                  <c:v>34</c:v>
                </c:pt>
                <c:pt idx="1">
                  <c:v>9</c:v>
                </c:pt>
                <c:pt idx="2">
                  <c:v>14</c:v>
                </c:pt>
                <c:pt idx="3">
                  <c:v>7</c:v>
                </c:pt>
                <c:pt idx="4">
                  <c:v>4</c:v>
                </c:pt>
                <c:pt idx="5">
                  <c:v>5</c:v>
                </c:pt>
                <c:pt idx="6">
                  <c:v>32</c:v>
                </c:pt>
              </c:numCache>
            </c:numRef>
          </c:val>
          <c:extLst xmlns:c16r2="http://schemas.microsoft.com/office/drawing/2015/06/chart">
            <c:ext xmlns:c16="http://schemas.microsoft.com/office/drawing/2014/chart" uri="{C3380CC4-5D6E-409C-BE32-E72D297353CC}">
              <c16:uniqueId val="{00000000-0022-47D4-8DB9-4F2A07F04100}"/>
            </c:ext>
          </c:extLst>
        </c:ser>
        <c:dLbls>
          <c:showVal val="1"/>
        </c:dLbls>
        <c:gapWidth val="219"/>
        <c:overlap val="-27"/>
        <c:axId val="50932352"/>
        <c:axId val="50938240"/>
      </c:barChart>
      <c:catAx>
        <c:axId val="509323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it-IT"/>
          </a:p>
        </c:txPr>
        <c:crossAx val="50938240"/>
        <c:crosses val="autoZero"/>
        <c:auto val="1"/>
        <c:lblAlgn val="ctr"/>
        <c:lblOffset val="100"/>
      </c:catAx>
      <c:valAx>
        <c:axId val="509382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093235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5.7288773469614487E-2"/>
          <c:y val="5.1636181838381652E-2"/>
          <c:w val="0.77081834657260362"/>
          <c:h val="0.84835700073729159"/>
        </c:manualLayout>
      </c:layout>
      <c:barChart>
        <c:barDir val="col"/>
        <c:grouping val="clustered"/>
        <c:ser>
          <c:idx val="0"/>
          <c:order val="0"/>
          <c:tx>
            <c:strRef>
              <c:f>Foglio5!$E$10</c:f>
              <c:strCache>
                <c:ptCount val="1"/>
                <c:pt idx="0">
                  <c:v>Si</c:v>
                </c:pt>
              </c:strCache>
            </c:strRef>
          </c:tx>
          <c:dLbls>
            <c:dLbl>
              <c:idx val="1"/>
              <c:layout>
                <c:manualLayout>
                  <c:x val="-2.8660009998888989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8E6-41EB-B6CE-47C354934130}"/>
                </c:ext>
              </c:extLst>
            </c:dLbl>
            <c:dLbl>
              <c:idx val="3"/>
              <c:layout>
                <c:manualLayout>
                  <c:x val="-2.2046161537606957E-2"/>
                  <c:y val="6.4134288109402027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8E6-41EB-B6CE-47C354934130}"/>
                </c:ext>
              </c:extLst>
            </c:dLbl>
            <c:spPr>
              <a:noFill/>
              <a:ln>
                <a:noFill/>
              </a:ln>
              <a:effectLst/>
            </c:spPr>
            <c:txPr>
              <a:bodyPr/>
              <a:lstStyle/>
              <a:p>
                <a:pPr>
                  <a:defRPr sz="1600"/>
                </a:pPr>
                <a:endParaRPr lang="it-IT"/>
              </a:p>
            </c:txPr>
            <c:showVal val="1"/>
            <c:extLst xmlns:c16r2="http://schemas.microsoft.com/office/drawing/2015/06/chart">
              <c:ext xmlns:c15="http://schemas.microsoft.com/office/drawing/2012/chart" uri="{CE6537A1-D6FC-4f65-9D91-7224C49458BB}">
                <c15:showLeaderLines val="0"/>
              </c:ext>
            </c:extLst>
          </c:dLbls>
          <c:cat>
            <c:strRef>
              <c:f>Foglio5!$F$9:$J$9</c:f>
              <c:strCache>
                <c:ptCount val="5"/>
                <c:pt idx="0">
                  <c:v>Italia</c:v>
                </c:pt>
                <c:pt idx="1">
                  <c:v>Albania</c:v>
                </c:pt>
                <c:pt idx="2">
                  <c:v>Finlandia</c:v>
                </c:pt>
                <c:pt idx="3">
                  <c:v>Grecia</c:v>
                </c:pt>
                <c:pt idx="4">
                  <c:v>Portogallo</c:v>
                </c:pt>
              </c:strCache>
            </c:strRef>
          </c:cat>
          <c:val>
            <c:numRef>
              <c:f>Foglio5!$F$10:$J$10</c:f>
              <c:numCache>
                <c:formatCode>General</c:formatCode>
                <c:ptCount val="5"/>
                <c:pt idx="0">
                  <c:v>9.3000000000000007</c:v>
                </c:pt>
                <c:pt idx="1">
                  <c:v>10.9</c:v>
                </c:pt>
                <c:pt idx="2">
                  <c:v>9.5</c:v>
                </c:pt>
                <c:pt idx="3">
                  <c:v>11.8</c:v>
                </c:pt>
                <c:pt idx="4">
                  <c:v>6.3</c:v>
                </c:pt>
              </c:numCache>
            </c:numRef>
          </c:val>
          <c:extLst xmlns:c16r2="http://schemas.microsoft.com/office/drawing/2015/06/chart">
            <c:ext xmlns:c16="http://schemas.microsoft.com/office/drawing/2014/chart" uri="{C3380CC4-5D6E-409C-BE32-E72D297353CC}">
              <c16:uniqueId val="{00000002-A8E6-41EB-B6CE-47C354934130}"/>
            </c:ext>
          </c:extLst>
        </c:ser>
        <c:ser>
          <c:idx val="1"/>
          <c:order val="1"/>
          <c:tx>
            <c:strRef>
              <c:f>Foglio5!$E$11</c:f>
              <c:strCache>
                <c:ptCount val="1"/>
                <c:pt idx="0">
                  <c:v>No</c:v>
                </c:pt>
              </c:strCache>
            </c:strRef>
          </c:tx>
          <c:dLbls>
            <c:dLbl>
              <c:idx val="4"/>
              <c:layout>
                <c:manualLayout>
                  <c:x val="6.39338684590601E-2"/>
                  <c:y val="3.206714405470100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8E6-41EB-B6CE-47C354934130}"/>
                </c:ext>
              </c:extLst>
            </c:dLbl>
            <c:spPr>
              <a:noFill/>
              <a:ln>
                <a:noFill/>
              </a:ln>
              <a:effectLst/>
            </c:spPr>
            <c:txPr>
              <a:bodyPr/>
              <a:lstStyle/>
              <a:p>
                <a:pPr>
                  <a:defRPr sz="1600"/>
                </a:pPr>
                <a:endParaRPr lang="it-IT"/>
              </a:p>
            </c:txPr>
            <c:showVal val="1"/>
            <c:extLst xmlns:c16r2="http://schemas.microsoft.com/office/drawing/2015/06/chart">
              <c:ext xmlns:c15="http://schemas.microsoft.com/office/drawing/2012/chart" uri="{CE6537A1-D6FC-4f65-9D91-7224C49458BB}">
                <c15:showLeaderLines val="0"/>
              </c:ext>
            </c:extLst>
          </c:dLbls>
          <c:cat>
            <c:strRef>
              <c:f>Foglio5!$F$9:$J$9</c:f>
              <c:strCache>
                <c:ptCount val="5"/>
                <c:pt idx="0">
                  <c:v>Italia</c:v>
                </c:pt>
                <c:pt idx="1">
                  <c:v>Albania</c:v>
                </c:pt>
                <c:pt idx="2">
                  <c:v>Finlandia</c:v>
                </c:pt>
                <c:pt idx="3">
                  <c:v>Grecia</c:v>
                </c:pt>
                <c:pt idx="4">
                  <c:v>Portogallo</c:v>
                </c:pt>
              </c:strCache>
            </c:strRef>
          </c:cat>
          <c:val>
            <c:numRef>
              <c:f>Foglio5!$F$11:$J$11</c:f>
              <c:numCache>
                <c:formatCode>General</c:formatCode>
                <c:ptCount val="5"/>
                <c:pt idx="0">
                  <c:v>90.7</c:v>
                </c:pt>
                <c:pt idx="1">
                  <c:v>89.1</c:v>
                </c:pt>
                <c:pt idx="2">
                  <c:v>90.5</c:v>
                </c:pt>
                <c:pt idx="3">
                  <c:v>88.2</c:v>
                </c:pt>
                <c:pt idx="4">
                  <c:v>93.8</c:v>
                </c:pt>
              </c:numCache>
            </c:numRef>
          </c:val>
          <c:extLst xmlns:c16r2="http://schemas.microsoft.com/office/drawing/2015/06/chart">
            <c:ext xmlns:c16="http://schemas.microsoft.com/office/drawing/2014/chart" uri="{C3380CC4-5D6E-409C-BE32-E72D297353CC}">
              <c16:uniqueId val="{00000004-A8E6-41EB-B6CE-47C354934130}"/>
            </c:ext>
          </c:extLst>
        </c:ser>
        <c:axId val="87409792"/>
        <c:axId val="87411328"/>
      </c:barChart>
      <c:catAx>
        <c:axId val="87409792"/>
        <c:scaling>
          <c:orientation val="minMax"/>
        </c:scaling>
        <c:axPos val="b"/>
        <c:numFmt formatCode="General" sourceLinked="0"/>
        <c:tickLblPos val="nextTo"/>
        <c:txPr>
          <a:bodyPr/>
          <a:lstStyle/>
          <a:p>
            <a:pPr>
              <a:defRPr sz="1600"/>
            </a:pPr>
            <a:endParaRPr lang="it-IT"/>
          </a:p>
        </c:txPr>
        <c:crossAx val="87411328"/>
        <c:crosses val="autoZero"/>
        <c:auto val="1"/>
        <c:lblAlgn val="ctr"/>
        <c:lblOffset val="100"/>
      </c:catAx>
      <c:valAx>
        <c:axId val="87411328"/>
        <c:scaling>
          <c:orientation val="minMax"/>
        </c:scaling>
        <c:axPos val="l"/>
        <c:majorGridlines/>
        <c:numFmt formatCode="General" sourceLinked="1"/>
        <c:tickLblPos val="nextTo"/>
        <c:crossAx val="87409792"/>
        <c:crosses val="autoZero"/>
        <c:crossBetween val="between"/>
      </c:valAx>
    </c:plotArea>
    <c:legend>
      <c:legendPos val="r"/>
      <c:layout/>
      <c:txPr>
        <a:bodyPr/>
        <a:lstStyle/>
        <a:p>
          <a:pPr>
            <a:defRPr sz="2000"/>
          </a:pPr>
          <a:endParaRPr lang="it-IT"/>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chart>
    <c:plotArea>
      <c:layout/>
      <c:barChart>
        <c:barDir val="col"/>
        <c:grouping val="clustered"/>
        <c:ser>
          <c:idx val="0"/>
          <c:order val="0"/>
          <c:tx>
            <c:strRef>
              <c:f>Foglio6!$E$8</c:f>
              <c:strCache>
                <c:ptCount val="1"/>
                <c:pt idx="0">
                  <c:v>Si</c:v>
                </c:pt>
              </c:strCache>
            </c:strRef>
          </c:tx>
          <c:dLbls>
            <c:spPr>
              <a:noFill/>
              <a:ln>
                <a:noFill/>
              </a:ln>
              <a:effectLst/>
            </c:spPr>
            <c:txPr>
              <a:bodyPr/>
              <a:lstStyle/>
              <a:p>
                <a:pPr>
                  <a:defRPr sz="1600"/>
                </a:pPr>
                <a:endParaRPr lang="it-IT"/>
              </a:p>
            </c:txPr>
            <c:showVal val="1"/>
            <c:extLst xmlns:c16r2="http://schemas.microsoft.com/office/drawing/2015/06/chart">
              <c:ext xmlns:c15="http://schemas.microsoft.com/office/drawing/2012/chart" uri="{CE6537A1-D6FC-4f65-9D91-7224C49458BB}">
                <c15:showLeaderLines val="0"/>
              </c:ext>
            </c:extLst>
          </c:dLbls>
          <c:cat>
            <c:strRef>
              <c:f>Foglio6!$F$7:$I$7</c:f>
              <c:strCache>
                <c:ptCount val="4"/>
                <c:pt idx="0">
                  <c:v>Italia</c:v>
                </c:pt>
                <c:pt idx="1">
                  <c:v>Finlandia</c:v>
                </c:pt>
                <c:pt idx="2">
                  <c:v>Grecia</c:v>
                </c:pt>
                <c:pt idx="3">
                  <c:v>Portogallo</c:v>
                </c:pt>
              </c:strCache>
            </c:strRef>
          </c:cat>
          <c:val>
            <c:numRef>
              <c:f>Foglio6!$F$8:$I$8</c:f>
              <c:numCache>
                <c:formatCode>General</c:formatCode>
                <c:ptCount val="4"/>
                <c:pt idx="0">
                  <c:v>25.2</c:v>
                </c:pt>
                <c:pt idx="1">
                  <c:v>5.6</c:v>
                </c:pt>
                <c:pt idx="2">
                  <c:v>21.9</c:v>
                </c:pt>
                <c:pt idx="3">
                  <c:v>8.4</c:v>
                </c:pt>
              </c:numCache>
            </c:numRef>
          </c:val>
          <c:extLst xmlns:c16r2="http://schemas.microsoft.com/office/drawing/2015/06/chart">
            <c:ext xmlns:c16="http://schemas.microsoft.com/office/drawing/2014/chart" uri="{C3380CC4-5D6E-409C-BE32-E72D297353CC}">
              <c16:uniqueId val="{00000000-3CA8-409A-8464-DD8426090A00}"/>
            </c:ext>
          </c:extLst>
        </c:ser>
        <c:ser>
          <c:idx val="1"/>
          <c:order val="1"/>
          <c:tx>
            <c:strRef>
              <c:f>Foglio6!$E$9</c:f>
              <c:strCache>
                <c:ptCount val="1"/>
                <c:pt idx="0">
                  <c:v>No</c:v>
                </c:pt>
              </c:strCache>
            </c:strRef>
          </c:tx>
          <c:dLbls>
            <c:spPr>
              <a:noFill/>
              <a:ln>
                <a:noFill/>
              </a:ln>
              <a:effectLst/>
            </c:spPr>
            <c:txPr>
              <a:bodyPr/>
              <a:lstStyle/>
              <a:p>
                <a:pPr>
                  <a:defRPr sz="1600"/>
                </a:pPr>
                <a:endParaRPr lang="it-IT"/>
              </a:p>
            </c:txPr>
            <c:showVal val="1"/>
            <c:extLst xmlns:c16r2="http://schemas.microsoft.com/office/drawing/2015/06/chart">
              <c:ext xmlns:c15="http://schemas.microsoft.com/office/drawing/2012/chart" uri="{CE6537A1-D6FC-4f65-9D91-7224C49458BB}">
                <c15:showLeaderLines val="0"/>
              </c:ext>
            </c:extLst>
          </c:dLbls>
          <c:cat>
            <c:strRef>
              <c:f>Foglio6!$F$7:$I$7</c:f>
              <c:strCache>
                <c:ptCount val="4"/>
                <c:pt idx="0">
                  <c:v>Italia</c:v>
                </c:pt>
                <c:pt idx="1">
                  <c:v>Finlandia</c:v>
                </c:pt>
                <c:pt idx="2">
                  <c:v>Grecia</c:v>
                </c:pt>
                <c:pt idx="3">
                  <c:v>Portogallo</c:v>
                </c:pt>
              </c:strCache>
            </c:strRef>
          </c:cat>
          <c:val>
            <c:numRef>
              <c:f>Foglio6!$F$9:$I$9</c:f>
              <c:numCache>
                <c:formatCode>General</c:formatCode>
                <c:ptCount val="4"/>
                <c:pt idx="0">
                  <c:v>74.8</c:v>
                </c:pt>
                <c:pt idx="1">
                  <c:v>94.4</c:v>
                </c:pt>
                <c:pt idx="2">
                  <c:v>78.099999999999994</c:v>
                </c:pt>
                <c:pt idx="3">
                  <c:v>91.6</c:v>
                </c:pt>
              </c:numCache>
            </c:numRef>
          </c:val>
          <c:extLst xmlns:c16r2="http://schemas.microsoft.com/office/drawing/2015/06/chart">
            <c:ext xmlns:c16="http://schemas.microsoft.com/office/drawing/2014/chart" uri="{C3380CC4-5D6E-409C-BE32-E72D297353CC}">
              <c16:uniqueId val="{00000001-3CA8-409A-8464-DD8426090A00}"/>
            </c:ext>
          </c:extLst>
        </c:ser>
        <c:axId val="88299008"/>
        <c:axId val="88300544"/>
      </c:barChart>
      <c:catAx>
        <c:axId val="88299008"/>
        <c:scaling>
          <c:orientation val="minMax"/>
        </c:scaling>
        <c:axPos val="b"/>
        <c:numFmt formatCode="General" sourceLinked="0"/>
        <c:tickLblPos val="nextTo"/>
        <c:txPr>
          <a:bodyPr/>
          <a:lstStyle/>
          <a:p>
            <a:pPr>
              <a:defRPr sz="1800"/>
            </a:pPr>
            <a:endParaRPr lang="it-IT"/>
          </a:p>
        </c:txPr>
        <c:crossAx val="88300544"/>
        <c:crosses val="autoZero"/>
        <c:auto val="1"/>
        <c:lblAlgn val="ctr"/>
        <c:lblOffset val="100"/>
      </c:catAx>
      <c:valAx>
        <c:axId val="88300544"/>
        <c:scaling>
          <c:orientation val="minMax"/>
        </c:scaling>
        <c:axPos val="l"/>
        <c:majorGridlines/>
        <c:numFmt formatCode="General" sourceLinked="1"/>
        <c:tickLblPos val="nextTo"/>
        <c:crossAx val="88299008"/>
        <c:crosses val="autoZero"/>
        <c:crossBetween val="between"/>
      </c:valAx>
    </c:plotArea>
    <c:legend>
      <c:legendPos val="r"/>
      <c:layout/>
      <c:txPr>
        <a:bodyPr/>
        <a:lstStyle/>
        <a:p>
          <a:pPr>
            <a:defRPr sz="1800"/>
          </a:pPr>
          <a:endParaRPr lang="it-IT"/>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chart>
    <c:plotArea>
      <c:layout/>
      <c:barChart>
        <c:barDir val="col"/>
        <c:grouping val="clustered"/>
        <c:ser>
          <c:idx val="0"/>
          <c:order val="0"/>
          <c:tx>
            <c:strRef>
              <c:f>Foglio4!$E$18</c:f>
              <c:strCache>
                <c:ptCount val="1"/>
                <c:pt idx="0">
                  <c:v>Per niente/Poco</c:v>
                </c:pt>
              </c:strCache>
            </c:strRef>
          </c:tx>
          <c:dLbls>
            <c:dLbl>
              <c:idx val="0"/>
              <c:layout>
                <c:manualLayout>
                  <c:x val="-1.0374664252991498E-2"/>
                  <c:y val="-1.216339946902451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EEA-447E-911E-0B967D994048}"/>
                </c:ext>
              </c:extLst>
            </c:dLbl>
            <c:dLbl>
              <c:idx val="1"/>
              <c:layout>
                <c:manualLayout>
                  <c:x val="-1.6599462804786379E-2"/>
                  <c:y val="-3.0408498672561306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EEA-447E-911E-0B967D994048}"/>
                </c:ext>
              </c:extLst>
            </c:dLbl>
            <c:dLbl>
              <c:idx val="2"/>
              <c:layout>
                <c:manualLayout>
                  <c:x val="-2.4899194207179585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EEA-447E-911E-0B967D994048}"/>
                </c:ext>
              </c:extLst>
            </c:dLbl>
            <c:dLbl>
              <c:idx val="3"/>
              <c:layout>
                <c:manualLayout>
                  <c:x val="-1.0374664252991498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EEA-447E-911E-0B967D994048}"/>
                </c:ext>
              </c:extLst>
            </c:dLbl>
            <c:dLbl>
              <c:idx val="4"/>
              <c:layout>
                <c:manualLayout>
                  <c:x val="-7.8386352133713623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EEA-447E-911E-0B967D994048}"/>
                </c:ext>
              </c:extLst>
            </c:dLbl>
            <c:spPr>
              <a:noFill/>
              <a:ln>
                <a:noFill/>
              </a:ln>
              <a:effectLst/>
            </c:spPr>
            <c:txPr>
              <a:bodyPr/>
              <a:lstStyle/>
              <a:p>
                <a:pPr>
                  <a:defRPr sz="1600"/>
                </a:pPr>
                <a:endParaRPr lang="it-IT"/>
              </a:p>
            </c:txPr>
            <c:showVal val="1"/>
            <c:extLst xmlns:c16r2="http://schemas.microsoft.com/office/drawing/2015/06/chart">
              <c:ext xmlns:c15="http://schemas.microsoft.com/office/drawing/2012/chart" uri="{CE6537A1-D6FC-4f65-9D91-7224C49458BB}">
                <c15:showLeaderLines val="0"/>
              </c:ext>
            </c:extLst>
          </c:dLbls>
          <c:cat>
            <c:strRef>
              <c:f>Foglio4!$F$17:$J$17</c:f>
              <c:strCache>
                <c:ptCount val="5"/>
                <c:pt idx="0">
                  <c:v>Italia</c:v>
                </c:pt>
                <c:pt idx="1">
                  <c:v>Albania</c:v>
                </c:pt>
                <c:pt idx="2">
                  <c:v>Finlandia</c:v>
                </c:pt>
                <c:pt idx="3">
                  <c:v>Grecia</c:v>
                </c:pt>
                <c:pt idx="4">
                  <c:v>Portogallo</c:v>
                </c:pt>
              </c:strCache>
            </c:strRef>
          </c:cat>
          <c:val>
            <c:numRef>
              <c:f>Foglio4!$F$18:$J$18</c:f>
              <c:numCache>
                <c:formatCode>General</c:formatCode>
                <c:ptCount val="5"/>
                <c:pt idx="0">
                  <c:v>37.800000000000004</c:v>
                </c:pt>
                <c:pt idx="1">
                  <c:v>10.200000000000001</c:v>
                </c:pt>
                <c:pt idx="2">
                  <c:v>44.4</c:v>
                </c:pt>
                <c:pt idx="3">
                  <c:v>40</c:v>
                </c:pt>
                <c:pt idx="4">
                  <c:v>50.6</c:v>
                </c:pt>
              </c:numCache>
            </c:numRef>
          </c:val>
          <c:extLst xmlns:c16r2="http://schemas.microsoft.com/office/drawing/2015/06/chart">
            <c:ext xmlns:c16="http://schemas.microsoft.com/office/drawing/2014/chart" uri="{C3380CC4-5D6E-409C-BE32-E72D297353CC}">
              <c16:uniqueId val="{00000005-3EEA-447E-911E-0B967D994048}"/>
            </c:ext>
          </c:extLst>
        </c:ser>
        <c:ser>
          <c:idx val="1"/>
          <c:order val="1"/>
          <c:tx>
            <c:strRef>
              <c:f>Foglio4!$E$19</c:f>
              <c:strCache>
                <c:ptCount val="1"/>
                <c:pt idx="0">
                  <c:v>Abbastanza/molto</c:v>
                </c:pt>
              </c:strCache>
            </c:strRef>
          </c:tx>
          <c:dLbls>
            <c:dLbl>
              <c:idx val="4"/>
              <c:layout>
                <c:manualLayout>
                  <c:x val="2.3976811218506585E-2"/>
                  <c:y val="8.5243260767018606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EEA-447E-911E-0B967D994048}"/>
                </c:ext>
              </c:extLst>
            </c:dLbl>
            <c:spPr>
              <a:noFill/>
              <a:ln>
                <a:noFill/>
              </a:ln>
              <a:effectLst/>
            </c:spPr>
            <c:txPr>
              <a:bodyPr/>
              <a:lstStyle/>
              <a:p>
                <a:pPr>
                  <a:defRPr sz="1600"/>
                </a:pPr>
                <a:endParaRPr lang="it-IT"/>
              </a:p>
            </c:txPr>
            <c:showVal val="1"/>
            <c:extLst xmlns:c16r2="http://schemas.microsoft.com/office/drawing/2015/06/chart">
              <c:ext xmlns:c15="http://schemas.microsoft.com/office/drawing/2012/chart" uri="{CE6537A1-D6FC-4f65-9D91-7224C49458BB}">
                <c15:showLeaderLines val="0"/>
              </c:ext>
            </c:extLst>
          </c:dLbls>
          <c:cat>
            <c:strRef>
              <c:f>Foglio4!$F$17:$J$17</c:f>
              <c:strCache>
                <c:ptCount val="5"/>
                <c:pt idx="0">
                  <c:v>Italia</c:v>
                </c:pt>
                <c:pt idx="1">
                  <c:v>Albania</c:v>
                </c:pt>
                <c:pt idx="2">
                  <c:v>Finlandia</c:v>
                </c:pt>
                <c:pt idx="3">
                  <c:v>Grecia</c:v>
                </c:pt>
                <c:pt idx="4">
                  <c:v>Portogallo</c:v>
                </c:pt>
              </c:strCache>
            </c:strRef>
          </c:cat>
          <c:val>
            <c:numRef>
              <c:f>Foglio4!$F$19:$J$19</c:f>
              <c:numCache>
                <c:formatCode>General</c:formatCode>
                <c:ptCount val="5"/>
                <c:pt idx="0">
                  <c:v>62.100000000000009</c:v>
                </c:pt>
                <c:pt idx="1">
                  <c:v>89.800000000000011</c:v>
                </c:pt>
                <c:pt idx="2">
                  <c:v>55.600000000000009</c:v>
                </c:pt>
                <c:pt idx="3">
                  <c:v>60</c:v>
                </c:pt>
                <c:pt idx="4">
                  <c:v>49.5</c:v>
                </c:pt>
              </c:numCache>
            </c:numRef>
          </c:val>
          <c:extLst xmlns:c16r2="http://schemas.microsoft.com/office/drawing/2015/06/chart">
            <c:ext xmlns:c16="http://schemas.microsoft.com/office/drawing/2014/chart" uri="{C3380CC4-5D6E-409C-BE32-E72D297353CC}">
              <c16:uniqueId val="{00000007-3EEA-447E-911E-0B967D994048}"/>
            </c:ext>
          </c:extLst>
        </c:ser>
        <c:axId val="91303296"/>
        <c:axId val="91329664"/>
      </c:barChart>
      <c:catAx>
        <c:axId val="91303296"/>
        <c:scaling>
          <c:orientation val="minMax"/>
        </c:scaling>
        <c:axPos val="b"/>
        <c:numFmt formatCode="General" sourceLinked="0"/>
        <c:tickLblPos val="nextTo"/>
        <c:txPr>
          <a:bodyPr/>
          <a:lstStyle/>
          <a:p>
            <a:pPr>
              <a:defRPr sz="1800"/>
            </a:pPr>
            <a:endParaRPr lang="it-IT"/>
          </a:p>
        </c:txPr>
        <c:crossAx val="91329664"/>
        <c:crosses val="autoZero"/>
        <c:auto val="1"/>
        <c:lblAlgn val="ctr"/>
        <c:lblOffset val="100"/>
      </c:catAx>
      <c:valAx>
        <c:axId val="91329664"/>
        <c:scaling>
          <c:orientation val="minMax"/>
        </c:scaling>
        <c:axPos val="l"/>
        <c:majorGridlines/>
        <c:numFmt formatCode="General" sourceLinked="1"/>
        <c:tickLblPos val="nextTo"/>
        <c:crossAx val="91303296"/>
        <c:crosses val="autoZero"/>
        <c:crossBetween val="between"/>
      </c:valAx>
    </c:plotArea>
    <c:legend>
      <c:legendPos val="r"/>
      <c:layout/>
      <c:txPr>
        <a:bodyPr/>
        <a:lstStyle/>
        <a:p>
          <a:pPr>
            <a:defRPr sz="1800"/>
          </a:pPr>
          <a:endParaRPr lang="it-IT"/>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it-IT"/>
  <c:chart>
    <c:plotArea>
      <c:layout/>
      <c:barChart>
        <c:barDir val="col"/>
        <c:grouping val="clustered"/>
        <c:ser>
          <c:idx val="0"/>
          <c:order val="0"/>
          <c:tx>
            <c:strRef>
              <c:f>Foglio3!$D$18</c:f>
              <c:strCache>
                <c:ptCount val="1"/>
                <c:pt idx="0">
                  <c:v>Per niente/Poco</c:v>
                </c:pt>
              </c:strCache>
            </c:strRef>
          </c:tx>
          <c:dLbls>
            <c:dLbl>
              <c:idx val="3"/>
              <c:layout>
                <c:manualLayout>
                  <c:x val="-4.9219337386285297E-2"/>
                  <c:y val="3.584263109371765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385-4693-A3F6-53AF2A4C204B}"/>
                </c:ext>
              </c:extLst>
            </c:dLbl>
            <c:spPr>
              <a:noFill/>
              <a:ln>
                <a:noFill/>
              </a:ln>
              <a:effectLst/>
            </c:spPr>
            <c:txPr>
              <a:bodyPr/>
              <a:lstStyle/>
              <a:p>
                <a:pPr>
                  <a:defRPr sz="1600"/>
                </a:pPr>
                <a:endParaRPr lang="it-IT"/>
              </a:p>
            </c:txPr>
            <c:showVal val="1"/>
            <c:extLst xmlns:c16r2="http://schemas.microsoft.com/office/drawing/2015/06/chart">
              <c:ext xmlns:c15="http://schemas.microsoft.com/office/drawing/2012/chart" uri="{CE6537A1-D6FC-4f65-9D91-7224C49458BB}">
                <c15:showLeaderLines val="0"/>
              </c:ext>
            </c:extLst>
          </c:dLbls>
          <c:cat>
            <c:strRef>
              <c:f>Foglio3!$E$17:$I$17</c:f>
              <c:strCache>
                <c:ptCount val="5"/>
                <c:pt idx="0">
                  <c:v>Italia</c:v>
                </c:pt>
                <c:pt idx="1">
                  <c:v>Albania</c:v>
                </c:pt>
                <c:pt idx="2">
                  <c:v>Finlandia</c:v>
                </c:pt>
                <c:pt idx="3">
                  <c:v>Grecia</c:v>
                </c:pt>
                <c:pt idx="4">
                  <c:v>Portogallo</c:v>
                </c:pt>
              </c:strCache>
            </c:strRef>
          </c:cat>
          <c:val>
            <c:numRef>
              <c:f>Foglio3!$E$18:$I$18</c:f>
              <c:numCache>
                <c:formatCode>General</c:formatCode>
                <c:ptCount val="5"/>
                <c:pt idx="0">
                  <c:v>53.8</c:v>
                </c:pt>
                <c:pt idx="1">
                  <c:v>55.1</c:v>
                </c:pt>
                <c:pt idx="2">
                  <c:v>76.5</c:v>
                </c:pt>
                <c:pt idx="3">
                  <c:v>45.7</c:v>
                </c:pt>
                <c:pt idx="4">
                  <c:v>54.600000000000009</c:v>
                </c:pt>
              </c:numCache>
            </c:numRef>
          </c:val>
          <c:extLst xmlns:c16r2="http://schemas.microsoft.com/office/drawing/2015/06/chart">
            <c:ext xmlns:c16="http://schemas.microsoft.com/office/drawing/2014/chart" uri="{C3380CC4-5D6E-409C-BE32-E72D297353CC}">
              <c16:uniqueId val="{00000001-9385-4693-A3F6-53AF2A4C204B}"/>
            </c:ext>
          </c:extLst>
        </c:ser>
        <c:ser>
          <c:idx val="1"/>
          <c:order val="1"/>
          <c:tx>
            <c:strRef>
              <c:f>Foglio3!$D$19</c:f>
              <c:strCache>
                <c:ptCount val="1"/>
                <c:pt idx="0">
                  <c:v>Abbastanza/molto</c:v>
                </c:pt>
              </c:strCache>
            </c:strRef>
          </c:tx>
          <c:dLbls>
            <c:dLbl>
              <c:idx val="0"/>
              <c:layout>
                <c:manualLayout>
                  <c:x val="3.4863697315285394E-2"/>
                  <c:y val="1.792131554685884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385-4693-A3F6-53AF2A4C204B}"/>
                </c:ext>
              </c:extLst>
            </c:dLbl>
            <c:dLbl>
              <c:idx val="1"/>
              <c:layout>
                <c:manualLayout>
                  <c:x val="2.2558862968714097E-2"/>
                  <c:y val="8.960657773429432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385-4693-A3F6-53AF2A4C204B}"/>
                </c:ext>
              </c:extLst>
            </c:dLbl>
            <c:dLbl>
              <c:idx val="2"/>
              <c:layout>
                <c:manualLayout>
                  <c:x val="2.0508057244285508E-2"/>
                  <c:y val="8.960657773429432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385-4693-A3F6-53AF2A4C204B}"/>
                </c:ext>
              </c:extLst>
            </c:dLbl>
            <c:dLbl>
              <c:idx val="4"/>
              <c:layout>
                <c:manualLayout>
                  <c:x val="4.3066920212999522E-2"/>
                  <c:y val="2.986885924476471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385-4693-A3F6-53AF2A4C204B}"/>
                </c:ext>
              </c:extLst>
            </c:dLbl>
            <c:spPr>
              <a:noFill/>
              <a:ln>
                <a:noFill/>
              </a:ln>
              <a:effectLst/>
            </c:spPr>
            <c:txPr>
              <a:bodyPr/>
              <a:lstStyle/>
              <a:p>
                <a:pPr>
                  <a:defRPr sz="1600"/>
                </a:pPr>
                <a:endParaRPr lang="it-IT"/>
              </a:p>
            </c:txPr>
            <c:showVal val="1"/>
            <c:extLst xmlns:c16r2="http://schemas.microsoft.com/office/drawing/2015/06/chart">
              <c:ext xmlns:c15="http://schemas.microsoft.com/office/drawing/2012/chart" uri="{CE6537A1-D6FC-4f65-9D91-7224C49458BB}">
                <c15:showLeaderLines val="0"/>
              </c:ext>
            </c:extLst>
          </c:dLbls>
          <c:cat>
            <c:strRef>
              <c:f>Foglio3!$E$17:$I$17</c:f>
              <c:strCache>
                <c:ptCount val="5"/>
                <c:pt idx="0">
                  <c:v>Italia</c:v>
                </c:pt>
                <c:pt idx="1">
                  <c:v>Albania</c:v>
                </c:pt>
                <c:pt idx="2">
                  <c:v>Finlandia</c:v>
                </c:pt>
                <c:pt idx="3">
                  <c:v>Grecia</c:v>
                </c:pt>
                <c:pt idx="4">
                  <c:v>Portogallo</c:v>
                </c:pt>
              </c:strCache>
            </c:strRef>
          </c:cat>
          <c:val>
            <c:numRef>
              <c:f>Foglio3!$E$19:$I$19</c:f>
              <c:numCache>
                <c:formatCode>General</c:formatCode>
                <c:ptCount val="5"/>
                <c:pt idx="0">
                  <c:v>46.2</c:v>
                </c:pt>
                <c:pt idx="1">
                  <c:v>44.900000000000006</c:v>
                </c:pt>
                <c:pt idx="2">
                  <c:v>23.5</c:v>
                </c:pt>
                <c:pt idx="3">
                  <c:v>54.2</c:v>
                </c:pt>
                <c:pt idx="4">
                  <c:v>45.3</c:v>
                </c:pt>
              </c:numCache>
            </c:numRef>
          </c:val>
          <c:extLst xmlns:c16r2="http://schemas.microsoft.com/office/drawing/2015/06/chart">
            <c:ext xmlns:c16="http://schemas.microsoft.com/office/drawing/2014/chart" uri="{C3380CC4-5D6E-409C-BE32-E72D297353CC}">
              <c16:uniqueId val="{00000006-9385-4693-A3F6-53AF2A4C204B}"/>
            </c:ext>
          </c:extLst>
        </c:ser>
        <c:axId val="91228032"/>
        <c:axId val="91229568"/>
      </c:barChart>
      <c:catAx>
        <c:axId val="91228032"/>
        <c:scaling>
          <c:orientation val="minMax"/>
        </c:scaling>
        <c:axPos val="b"/>
        <c:numFmt formatCode="General" sourceLinked="0"/>
        <c:tickLblPos val="nextTo"/>
        <c:txPr>
          <a:bodyPr/>
          <a:lstStyle/>
          <a:p>
            <a:pPr>
              <a:defRPr sz="1800"/>
            </a:pPr>
            <a:endParaRPr lang="it-IT"/>
          </a:p>
        </c:txPr>
        <c:crossAx val="91229568"/>
        <c:crosses val="autoZero"/>
        <c:auto val="1"/>
        <c:lblAlgn val="ctr"/>
        <c:lblOffset val="100"/>
      </c:catAx>
      <c:valAx>
        <c:axId val="91229568"/>
        <c:scaling>
          <c:orientation val="minMax"/>
        </c:scaling>
        <c:axPos val="l"/>
        <c:majorGridlines/>
        <c:numFmt formatCode="General" sourceLinked="1"/>
        <c:tickLblPos val="nextTo"/>
        <c:crossAx val="91228032"/>
        <c:crosses val="autoZero"/>
        <c:crossBetween val="between"/>
      </c:valAx>
    </c:plotArea>
    <c:legend>
      <c:legendPos val="r"/>
      <c:layout/>
      <c:txPr>
        <a:bodyPr/>
        <a:lstStyle/>
        <a:p>
          <a:pPr>
            <a:defRPr sz="1800"/>
          </a:pPr>
          <a:endParaRPr lang="it-IT"/>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it-IT"/>
  <c:chart>
    <c:plotArea>
      <c:layout/>
      <c:barChart>
        <c:barDir val="col"/>
        <c:grouping val="clustered"/>
        <c:ser>
          <c:idx val="0"/>
          <c:order val="0"/>
          <c:dLbls>
            <c:dLbl>
              <c:idx val="0"/>
              <c:layout/>
              <c:tx>
                <c:rich>
                  <a:bodyPr/>
                  <a:lstStyle/>
                  <a:p>
                    <a:r>
                      <a:rPr lang="en-US" smtClean="0"/>
                      <a:t>45,8%</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4C5-474D-A808-E41ADBDBF400}"/>
                </c:ext>
              </c:extLst>
            </c:dLbl>
            <c:dLbl>
              <c:idx val="1"/>
              <c:layout/>
              <c:tx>
                <c:rich>
                  <a:bodyPr/>
                  <a:lstStyle/>
                  <a:p>
                    <a:r>
                      <a:rPr lang="en-US" smtClean="0"/>
                      <a:t>54,2%</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4C5-474D-A808-E41ADBDBF400}"/>
                </c:ext>
              </c:extLst>
            </c:dLbl>
            <c:spPr>
              <a:noFill/>
              <a:ln>
                <a:noFill/>
              </a:ln>
              <a:effectLst/>
            </c:spPr>
            <c:txPr>
              <a:bodyPr/>
              <a:lstStyle/>
              <a:p>
                <a:pPr>
                  <a:defRPr sz="1800"/>
                </a:pPr>
                <a:endParaRPr lang="it-IT"/>
              </a:p>
            </c:txPr>
            <c:showVal val="1"/>
            <c:extLst xmlns:c16r2="http://schemas.microsoft.com/office/drawing/2015/06/chart">
              <c:ext xmlns:c15="http://schemas.microsoft.com/office/drawing/2012/chart" uri="{CE6537A1-D6FC-4f65-9D91-7224C49458BB}">
                <c15:showLeaderLines val="0"/>
              </c:ext>
            </c:extLst>
          </c:dLbls>
          <c:cat>
            <c:strRef>
              <c:f>Foglio7!$G$19:$G$20</c:f>
              <c:strCache>
                <c:ptCount val="2"/>
                <c:pt idx="0">
                  <c:v>No</c:v>
                </c:pt>
                <c:pt idx="1">
                  <c:v>Si</c:v>
                </c:pt>
              </c:strCache>
            </c:strRef>
          </c:cat>
          <c:val>
            <c:numRef>
              <c:f>Foglio7!$I$19:$I$20</c:f>
              <c:numCache>
                <c:formatCode>0.0</c:formatCode>
                <c:ptCount val="2"/>
                <c:pt idx="0">
                  <c:v>45.78313253012054</c:v>
                </c:pt>
                <c:pt idx="1">
                  <c:v>54.216867469879453</c:v>
                </c:pt>
              </c:numCache>
            </c:numRef>
          </c:val>
          <c:extLst xmlns:c16r2="http://schemas.microsoft.com/office/drawing/2015/06/chart">
            <c:ext xmlns:c16="http://schemas.microsoft.com/office/drawing/2014/chart" uri="{C3380CC4-5D6E-409C-BE32-E72D297353CC}">
              <c16:uniqueId val="{00000002-94C5-474D-A808-E41ADBDBF400}"/>
            </c:ext>
          </c:extLst>
        </c:ser>
        <c:axId val="91268992"/>
        <c:axId val="91270528"/>
      </c:barChart>
      <c:catAx>
        <c:axId val="91268992"/>
        <c:scaling>
          <c:orientation val="minMax"/>
        </c:scaling>
        <c:axPos val="b"/>
        <c:numFmt formatCode="General" sourceLinked="0"/>
        <c:tickLblPos val="nextTo"/>
        <c:txPr>
          <a:bodyPr/>
          <a:lstStyle/>
          <a:p>
            <a:pPr>
              <a:defRPr sz="1800"/>
            </a:pPr>
            <a:endParaRPr lang="it-IT"/>
          </a:p>
        </c:txPr>
        <c:crossAx val="91270528"/>
        <c:crosses val="autoZero"/>
        <c:auto val="1"/>
        <c:lblAlgn val="ctr"/>
        <c:lblOffset val="100"/>
      </c:catAx>
      <c:valAx>
        <c:axId val="91270528"/>
        <c:scaling>
          <c:orientation val="minMax"/>
        </c:scaling>
        <c:axPos val="l"/>
        <c:majorGridlines/>
        <c:numFmt formatCode="0.0" sourceLinked="1"/>
        <c:tickLblPos val="nextTo"/>
        <c:crossAx val="91268992"/>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it-I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a:t>Nel tuo paese, i settori lavorativi di riferimento dei corsi che offrite nella vostra scuola sono stati messi in crisi dalla pandemia da Covid-19?</a:t>
            </a:r>
          </a:p>
        </c:rich>
      </c:tx>
      <c:spPr>
        <a:noFill/>
        <a:ln>
          <a:noFill/>
        </a:ln>
        <a:effectLst/>
      </c:spPr>
    </c:title>
    <c:plotArea>
      <c:layout/>
      <c:pieChart>
        <c:varyColors val="1"/>
        <c:ser>
          <c:idx val="0"/>
          <c:order val="0"/>
          <c:tx>
            <c:strRef>
              <c:f>Foglio1!$B$1</c:f>
              <c:strCache>
                <c:ptCount val="1"/>
                <c:pt idx="0">
                  <c:v>Nel tuo paese, i settori lavorativi di riferimento dei corsi che offrite nella vostra scuola sono stati messi in crisi dalla pandemia da Covid-19?</c:v>
                </c:pt>
              </c:strCache>
            </c:strRef>
          </c:tx>
          <c:dPt>
            <c:idx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AEDC-4163-B40E-5937F15D082C}"/>
              </c:ext>
            </c:extLst>
          </c:dPt>
          <c:dPt>
            <c:idx val="1"/>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AEDC-4163-B40E-5937F15D082C}"/>
              </c:ext>
            </c:extLst>
          </c:dPt>
          <c:dPt>
            <c:idx val="2"/>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AEDC-4163-B40E-5937F15D082C}"/>
              </c:ext>
            </c:extLst>
          </c:dPt>
          <c:dPt>
            <c:idx val="3"/>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AEDC-4163-B40E-5937F15D082C}"/>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it-IT"/>
              </a:p>
            </c:txPr>
            <c:dLblPos val="inEnd"/>
            <c:showPercent val="1"/>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Foglio1!$A$2:$A$5</c:f>
              <c:strCache>
                <c:ptCount val="4"/>
                <c:pt idx="0">
                  <c:v>Per niente</c:v>
                </c:pt>
                <c:pt idx="1">
                  <c:v>Poco</c:v>
                </c:pt>
                <c:pt idx="2">
                  <c:v>Abbastanza</c:v>
                </c:pt>
                <c:pt idx="3">
                  <c:v>Molto</c:v>
                </c:pt>
              </c:strCache>
            </c:strRef>
          </c:cat>
          <c:val>
            <c:numRef>
              <c:f>Foglio1!$B$2:$B$5</c:f>
              <c:numCache>
                <c:formatCode>General</c:formatCode>
                <c:ptCount val="4"/>
                <c:pt idx="0">
                  <c:v>9</c:v>
                </c:pt>
                <c:pt idx="1">
                  <c:v>26</c:v>
                </c:pt>
                <c:pt idx="2">
                  <c:v>27</c:v>
                </c:pt>
                <c:pt idx="3">
                  <c:v>5</c:v>
                </c:pt>
              </c:numCache>
            </c:numRef>
          </c:val>
          <c:extLst xmlns:c16r2="http://schemas.microsoft.com/office/drawing/2015/06/chart">
            <c:ext xmlns:c16="http://schemas.microsoft.com/office/drawing/2014/chart" uri="{C3380CC4-5D6E-409C-BE32-E72D297353CC}">
              <c16:uniqueId val="{00000008-AEDC-4163-B40E-5937F15D082C}"/>
            </c:ext>
          </c:extLst>
        </c:ser>
        <c:dLbls>
          <c:showPercent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it-IT"/>
          </a:p>
        </c:txPr>
      </c:legendEntry>
      <c:legendEntry>
        <c:idx val="1"/>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it-IT"/>
          </a:p>
        </c:txPr>
      </c:legendEntry>
      <c:legendEntry>
        <c:idx val="2"/>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it-IT"/>
          </a:p>
        </c:txPr>
      </c:legendEntry>
      <c:legendEntry>
        <c:idx val="3"/>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it-IT"/>
          </a:p>
        </c:txPr>
      </c:legendEntry>
      <c:layout>
        <c:manualLayout>
          <c:xMode val="edge"/>
          <c:yMode val="edge"/>
          <c:x val="0.15156666344746852"/>
          <c:y val="0.90955808711940067"/>
          <c:w val="0.77996373559964893"/>
          <c:h val="7.6691346707352864E-2"/>
        </c:manualLayout>
      </c:layout>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it-IT"/>
        </a:p>
      </c:txPr>
    </c:legend>
    <c:plotVisOnly val="1"/>
    <c:dispBlanksAs val="zero"/>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it-IT"/>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it-I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a:t>Nel corso dello SCORSO ANNO SCOLASTICO 2020/21 le lezioni sono state:</a:t>
            </a:r>
          </a:p>
        </c:rich>
      </c:tx>
      <c:spPr>
        <a:noFill/>
        <a:ln>
          <a:noFill/>
        </a:ln>
        <a:effectLst/>
      </c:spPr>
    </c:title>
    <c:plotArea>
      <c:layout/>
      <c:pieChart>
        <c:varyColors val="1"/>
        <c:ser>
          <c:idx val="0"/>
          <c:order val="0"/>
          <c:tx>
            <c:strRef>
              <c:f>Foglio1!$B$1</c:f>
              <c:strCache>
                <c:ptCount val="1"/>
                <c:pt idx="0">
                  <c:v>Nel corso dello SCORSO ANNO SCOLASTICO 2020/21 le lezioni sono state:</c:v>
                </c:pt>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B69-45F8-87F2-0CD1F370F3F2}"/>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B69-45F8-87F2-0CD1F370F3F2}"/>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CB69-45F8-87F2-0CD1F370F3F2}"/>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CB69-45F8-87F2-0CD1F370F3F2}"/>
              </c:ext>
            </c:extLst>
          </c:dPt>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B69-45F8-87F2-0CD1F370F3F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Foglio1!$A$2:$A$5</c:f>
              <c:strCache>
                <c:ptCount val="3"/>
                <c:pt idx="0">
                  <c:v>Quasi sempre in DAD</c:v>
                </c:pt>
                <c:pt idx="1">
                  <c:v>In presenza, regolari</c:v>
                </c:pt>
                <c:pt idx="2">
                  <c:v>Quasi sempre in presenza</c:v>
                </c:pt>
              </c:strCache>
            </c:strRef>
          </c:cat>
          <c:val>
            <c:numRef>
              <c:f>Foglio1!$B$2:$B$5</c:f>
              <c:numCache>
                <c:formatCode>General</c:formatCode>
                <c:ptCount val="4"/>
                <c:pt idx="0">
                  <c:v>20</c:v>
                </c:pt>
                <c:pt idx="1">
                  <c:v>17</c:v>
                </c:pt>
                <c:pt idx="2">
                  <c:v>31</c:v>
                </c:pt>
              </c:numCache>
            </c:numRef>
          </c:val>
          <c:extLst xmlns:c16r2="http://schemas.microsoft.com/office/drawing/2015/06/chart">
            <c:ext xmlns:c16="http://schemas.microsoft.com/office/drawing/2014/chart" uri="{C3380CC4-5D6E-409C-BE32-E72D297353CC}">
              <c16:uniqueId val="{00000008-CB69-45F8-87F2-0CD1F370F3F2}"/>
            </c:ext>
          </c:extLst>
        </c:ser>
        <c:dLbls>
          <c:showPercent val="1"/>
        </c:dLbls>
        <c:firstSliceAng val="0"/>
      </c:pieChart>
      <c:spPr>
        <a:noFill/>
        <a:ln>
          <a:noFill/>
        </a:ln>
        <a:effectLst/>
      </c:spPr>
    </c:plotArea>
    <c:legend>
      <c:legendPos val="r"/>
      <c:legendEntry>
        <c:idx val="3"/>
        <c:delete val="1"/>
      </c:legendEntry>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it-I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a:t>Nel corso dello SCORSO ANNO SCOLASTICO 2021/22 le lezioni sono state:</a:t>
            </a:r>
          </a:p>
        </c:rich>
      </c:tx>
      <c:spPr>
        <a:noFill/>
        <a:ln>
          <a:noFill/>
        </a:ln>
        <a:effectLst/>
      </c:spPr>
    </c:title>
    <c:plotArea>
      <c:layout/>
      <c:pieChart>
        <c:varyColors val="1"/>
        <c:ser>
          <c:idx val="0"/>
          <c:order val="0"/>
          <c:tx>
            <c:strRef>
              <c:f>Foglio1!$B$1</c:f>
              <c:strCache>
                <c:ptCount val="1"/>
                <c:pt idx="0">
                  <c:v>Nel corso dello SCORSO ANNO SCOLASTICO 2021/22 le lezioni sono state:</c:v>
                </c:pt>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C18-4DA4-A3ED-16808903D7FB}"/>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C18-4DA4-A3ED-16808903D7FB}"/>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1C18-4DA4-A3ED-16808903D7FB}"/>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1C18-4DA4-A3ED-16808903D7FB}"/>
              </c:ext>
            </c:extLst>
          </c:dPt>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C18-4DA4-A3ED-16808903D7F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it-IT"/>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Foglio1!$A$2:$A$5</c:f>
              <c:strCache>
                <c:ptCount val="3"/>
                <c:pt idx="0">
                  <c:v>Quasi sempre in DAD</c:v>
                </c:pt>
                <c:pt idx="1">
                  <c:v>In presenza, regolari</c:v>
                </c:pt>
                <c:pt idx="2">
                  <c:v>Quasi sempre in presenza</c:v>
                </c:pt>
              </c:strCache>
            </c:strRef>
          </c:cat>
          <c:val>
            <c:numRef>
              <c:f>Foglio1!$B$2:$B$5</c:f>
              <c:numCache>
                <c:formatCode>General</c:formatCode>
                <c:ptCount val="4"/>
                <c:pt idx="0">
                  <c:v>1</c:v>
                </c:pt>
                <c:pt idx="1">
                  <c:v>49</c:v>
                </c:pt>
                <c:pt idx="2">
                  <c:v>17</c:v>
                </c:pt>
              </c:numCache>
            </c:numRef>
          </c:val>
          <c:extLst xmlns:c16r2="http://schemas.microsoft.com/office/drawing/2015/06/chart">
            <c:ext xmlns:c16="http://schemas.microsoft.com/office/drawing/2014/chart" uri="{C3380CC4-5D6E-409C-BE32-E72D297353CC}">
              <c16:uniqueId val="{00000008-1C18-4DA4-A3ED-16808903D7FB}"/>
            </c:ext>
          </c:extLst>
        </c:ser>
        <c:dLbls>
          <c:showPercent val="1"/>
        </c:dLbls>
        <c:firstSliceAng val="0"/>
      </c:pieChart>
      <c:spPr>
        <a:noFill/>
        <a:ln>
          <a:noFill/>
        </a:ln>
        <a:effectLst/>
      </c:spPr>
    </c:plotArea>
    <c:legend>
      <c:legendPos val="r"/>
      <c:legendEntry>
        <c:idx val="3"/>
        <c:delete val="1"/>
      </c:legendEntry>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69D44-7641-47A1-97B1-E173BA20BF43}"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it-IT"/>
        </a:p>
      </dgm:t>
    </dgm:pt>
    <dgm:pt modelId="{E5ADC08D-9E3D-4FCC-B4C6-40629DA5789E}">
      <dgm:prSet phldrT="[Testo]"/>
      <dgm:spPr/>
      <dgm:t>
        <a:bodyPr/>
        <a:lstStyle/>
        <a:p>
          <a:r>
            <a:rPr lang="it-IT" b="1" dirty="0" smtClean="0"/>
            <a:t>196</a:t>
          </a:r>
          <a:r>
            <a:rPr lang="it-IT" dirty="0" smtClean="0"/>
            <a:t> centri di formazione professionale</a:t>
          </a:r>
          <a:endParaRPr lang="it-IT" dirty="0"/>
        </a:p>
      </dgm:t>
    </dgm:pt>
    <dgm:pt modelId="{6AA00DD4-0A18-4B33-BEA5-2578749B8757}" type="parTrans" cxnId="{1CCDB7B7-BF9F-4754-BF95-B8CF747E3D57}">
      <dgm:prSet/>
      <dgm:spPr/>
      <dgm:t>
        <a:bodyPr/>
        <a:lstStyle/>
        <a:p>
          <a:endParaRPr lang="it-IT"/>
        </a:p>
      </dgm:t>
    </dgm:pt>
    <dgm:pt modelId="{30E87B89-C1CD-4279-8D6D-33F58FE7EAF6}" type="sibTrans" cxnId="{1CCDB7B7-BF9F-4754-BF95-B8CF747E3D57}">
      <dgm:prSet/>
      <dgm:spPr/>
      <dgm:t>
        <a:bodyPr/>
        <a:lstStyle/>
        <a:p>
          <a:endParaRPr lang="it-IT"/>
        </a:p>
      </dgm:t>
    </dgm:pt>
    <dgm:pt modelId="{DCEAEA2D-955B-40CC-9AF9-DAE0256CE6B3}">
      <dgm:prSet phldrT="[Testo]"/>
      <dgm:spPr/>
      <dgm:t>
        <a:bodyPr/>
        <a:lstStyle/>
        <a:p>
          <a:r>
            <a:rPr lang="it-IT" b="1" dirty="0" smtClean="0"/>
            <a:t>19</a:t>
          </a:r>
          <a:r>
            <a:rPr lang="it-IT" dirty="0" smtClean="0"/>
            <a:t> Paesi </a:t>
          </a:r>
          <a:endParaRPr lang="it-IT" dirty="0"/>
        </a:p>
      </dgm:t>
    </dgm:pt>
    <dgm:pt modelId="{D6F56846-8587-4CDB-AE8D-7A7C395DC7CA}" type="parTrans" cxnId="{D1535B3A-9871-404E-9A36-9AC7D3A05151}">
      <dgm:prSet/>
      <dgm:spPr/>
      <dgm:t>
        <a:bodyPr/>
        <a:lstStyle/>
        <a:p>
          <a:endParaRPr lang="it-IT"/>
        </a:p>
      </dgm:t>
    </dgm:pt>
    <dgm:pt modelId="{79137B31-F3EB-42EC-BE96-70EC4B32A3E6}" type="sibTrans" cxnId="{D1535B3A-9871-404E-9A36-9AC7D3A05151}">
      <dgm:prSet/>
      <dgm:spPr/>
      <dgm:t>
        <a:bodyPr/>
        <a:lstStyle/>
        <a:p>
          <a:endParaRPr lang="it-IT"/>
        </a:p>
      </dgm:t>
    </dgm:pt>
    <dgm:pt modelId="{2670DA9A-1120-4D0C-9737-802F0FA3FF5B}">
      <dgm:prSet phldrT="[Testo]"/>
      <dgm:spPr/>
      <dgm:t>
        <a:bodyPr/>
        <a:lstStyle/>
        <a:p>
          <a:r>
            <a:rPr lang="it-IT" b="1" dirty="0" smtClean="0"/>
            <a:t>62640 </a:t>
          </a:r>
          <a:r>
            <a:rPr lang="it-IT" dirty="0" smtClean="0"/>
            <a:t>studenti e apprendisti</a:t>
          </a:r>
          <a:endParaRPr lang="it-IT" dirty="0"/>
        </a:p>
      </dgm:t>
    </dgm:pt>
    <dgm:pt modelId="{1B670828-D5BF-4767-B7B7-052C23E86342}" type="parTrans" cxnId="{F70E3133-E6F3-4A07-B68B-2342BD2671D6}">
      <dgm:prSet/>
      <dgm:spPr/>
      <dgm:t>
        <a:bodyPr/>
        <a:lstStyle/>
        <a:p>
          <a:endParaRPr lang="it-IT"/>
        </a:p>
      </dgm:t>
    </dgm:pt>
    <dgm:pt modelId="{20F90F70-365E-419E-B017-2596F64BA790}" type="sibTrans" cxnId="{F70E3133-E6F3-4A07-B68B-2342BD2671D6}">
      <dgm:prSet/>
      <dgm:spPr/>
      <dgm:t>
        <a:bodyPr/>
        <a:lstStyle/>
        <a:p>
          <a:endParaRPr lang="it-IT"/>
        </a:p>
      </dgm:t>
    </dgm:pt>
    <dgm:pt modelId="{41E6DDDA-1D1E-4B03-A0A0-3D87F9DF41DB}">
      <dgm:prSet phldrT="[Testo]"/>
      <dgm:spPr/>
      <dgm:t>
        <a:bodyPr/>
        <a:lstStyle/>
        <a:p>
          <a:r>
            <a:rPr lang="it-IT" b="1" dirty="0" smtClean="0"/>
            <a:t>5500 </a:t>
          </a:r>
          <a:r>
            <a:rPr lang="it-IT" dirty="0" smtClean="0"/>
            <a:t>formatori e staff</a:t>
          </a:r>
          <a:endParaRPr lang="it-IT" dirty="0"/>
        </a:p>
      </dgm:t>
    </dgm:pt>
    <dgm:pt modelId="{2E11D262-8F14-4F1E-A1CA-B4A505C154D0}" type="parTrans" cxnId="{F1958DEF-4286-42EB-AC8B-FD84A6206C68}">
      <dgm:prSet/>
      <dgm:spPr/>
      <dgm:t>
        <a:bodyPr/>
        <a:lstStyle/>
        <a:p>
          <a:endParaRPr lang="it-IT"/>
        </a:p>
      </dgm:t>
    </dgm:pt>
    <dgm:pt modelId="{16A0ABE0-5E53-4950-B997-505528B201DB}" type="sibTrans" cxnId="{F1958DEF-4286-42EB-AC8B-FD84A6206C68}">
      <dgm:prSet/>
      <dgm:spPr/>
      <dgm:t>
        <a:bodyPr/>
        <a:lstStyle/>
        <a:p>
          <a:endParaRPr lang="it-IT"/>
        </a:p>
      </dgm:t>
    </dgm:pt>
    <dgm:pt modelId="{36BC8EDE-5940-4756-A323-CA87B393E9AC}" type="pres">
      <dgm:prSet presAssocID="{D1E69D44-7641-47A1-97B1-E173BA20BF43}" presName="composite" presStyleCnt="0">
        <dgm:presLayoutVars>
          <dgm:chMax val="1"/>
          <dgm:dir/>
          <dgm:resizeHandles val="exact"/>
        </dgm:presLayoutVars>
      </dgm:prSet>
      <dgm:spPr/>
      <dgm:t>
        <a:bodyPr/>
        <a:lstStyle/>
        <a:p>
          <a:endParaRPr lang="it-IT"/>
        </a:p>
      </dgm:t>
    </dgm:pt>
    <dgm:pt modelId="{17359F7E-DA3F-4773-9D20-EFFB2870DA3B}" type="pres">
      <dgm:prSet presAssocID="{D1E69D44-7641-47A1-97B1-E173BA20BF43}" presName="radial" presStyleCnt="0">
        <dgm:presLayoutVars>
          <dgm:animLvl val="ctr"/>
        </dgm:presLayoutVars>
      </dgm:prSet>
      <dgm:spPr/>
    </dgm:pt>
    <dgm:pt modelId="{A6B90384-1D7A-4C03-A94A-D405A457A9FB}" type="pres">
      <dgm:prSet presAssocID="{E5ADC08D-9E3D-4FCC-B4C6-40629DA5789E}" presName="centerShape" presStyleLbl="vennNode1" presStyleIdx="0" presStyleCnt="4"/>
      <dgm:spPr/>
      <dgm:t>
        <a:bodyPr/>
        <a:lstStyle/>
        <a:p>
          <a:endParaRPr lang="it-IT"/>
        </a:p>
      </dgm:t>
    </dgm:pt>
    <dgm:pt modelId="{0F1B55FC-2F4F-462F-BB6E-5584BE87A00E}" type="pres">
      <dgm:prSet presAssocID="{DCEAEA2D-955B-40CC-9AF9-DAE0256CE6B3}" presName="node" presStyleLbl="vennNode1" presStyleIdx="1" presStyleCnt="4">
        <dgm:presLayoutVars>
          <dgm:bulletEnabled val="1"/>
        </dgm:presLayoutVars>
      </dgm:prSet>
      <dgm:spPr/>
      <dgm:t>
        <a:bodyPr/>
        <a:lstStyle/>
        <a:p>
          <a:endParaRPr lang="it-IT"/>
        </a:p>
      </dgm:t>
    </dgm:pt>
    <dgm:pt modelId="{C41C10AD-1B40-4905-85F1-F5845686E27B}" type="pres">
      <dgm:prSet presAssocID="{2670DA9A-1120-4D0C-9737-802F0FA3FF5B}" presName="node" presStyleLbl="vennNode1" presStyleIdx="2" presStyleCnt="4">
        <dgm:presLayoutVars>
          <dgm:bulletEnabled val="1"/>
        </dgm:presLayoutVars>
      </dgm:prSet>
      <dgm:spPr/>
      <dgm:t>
        <a:bodyPr/>
        <a:lstStyle/>
        <a:p>
          <a:endParaRPr lang="it-IT"/>
        </a:p>
      </dgm:t>
    </dgm:pt>
    <dgm:pt modelId="{C927A0A7-67CD-42E5-A6BA-579536A022B3}" type="pres">
      <dgm:prSet presAssocID="{41E6DDDA-1D1E-4B03-A0A0-3D87F9DF41DB}" presName="node" presStyleLbl="vennNode1" presStyleIdx="3" presStyleCnt="4">
        <dgm:presLayoutVars>
          <dgm:bulletEnabled val="1"/>
        </dgm:presLayoutVars>
      </dgm:prSet>
      <dgm:spPr/>
      <dgm:t>
        <a:bodyPr/>
        <a:lstStyle/>
        <a:p>
          <a:endParaRPr lang="it-IT"/>
        </a:p>
      </dgm:t>
    </dgm:pt>
  </dgm:ptLst>
  <dgm:cxnLst>
    <dgm:cxn modelId="{F1958DEF-4286-42EB-AC8B-FD84A6206C68}" srcId="{E5ADC08D-9E3D-4FCC-B4C6-40629DA5789E}" destId="{41E6DDDA-1D1E-4B03-A0A0-3D87F9DF41DB}" srcOrd="2" destOrd="0" parTransId="{2E11D262-8F14-4F1E-A1CA-B4A505C154D0}" sibTransId="{16A0ABE0-5E53-4950-B997-505528B201DB}"/>
    <dgm:cxn modelId="{F70E3133-E6F3-4A07-B68B-2342BD2671D6}" srcId="{E5ADC08D-9E3D-4FCC-B4C6-40629DA5789E}" destId="{2670DA9A-1120-4D0C-9737-802F0FA3FF5B}" srcOrd="1" destOrd="0" parTransId="{1B670828-D5BF-4767-B7B7-052C23E86342}" sibTransId="{20F90F70-365E-419E-B017-2596F64BA790}"/>
    <dgm:cxn modelId="{D1535B3A-9871-404E-9A36-9AC7D3A05151}" srcId="{E5ADC08D-9E3D-4FCC-B4C6-40629DA5789E}" destId="{DCEAEA2D-955B-40CC-9AF9-DAE0256CE6B3}" srcOrd="0" destOrd="0" parTransId="{D6F56846-8587-4CDB-AE8D-7A7C395DC7CA}" sibTransId="{79137B31-F3EB-42EC-BE96-70EC4B32A3E6}"/>
    <dgm:cxn modelId="{CB83EE54-41BD-41EA-A000-1CF3FD32DAFC}" type="presOf" srcId="{D1E69D44-7641-47A1-97B1-E173BA20BF43}" destId="{36BC8EDE-5940-4756-A323-CA87B393E9AC}" srcOrd="0" destOrd="0" presId="urn:microsoft.com/office/officeart/2005/8/layout/radial3"/>
    <dgm:cxn modelId="{5FA7D9A4-8259-450D-BDE9-B2136DD497D0}" type="presOf" srcId="{2670DA9A-1120-4D0C-9737-802F0FA3FF5B}" destId="{C41C10AD-1B40-4905-85F1-F5845686E27B}" srcOrd="0" destOrd="0" presId="urn:microsoft.com/office/officeart/2005/8/layout/radial3"/>
    <dgm:cxn modelId="{AEFADCDC-86F0-4FFC-89C0-94E9E8C95571}" type="presOf" srcId="{41E6DDDA-1D1E-4B03-A0A0-3D87F9DF41DB}" destId="{C927A0A7-67CD-42E5-A6BA-579536A022B3}" srcOrd="0" destOrd="0" presId="urn:microsoft.com/office/officeart/2005/8/layout/radial3"/>
    <dgm:cxn modelId="{69C15F4B-F3FB-484C-9320-B2C92A8FD377}" type="presOf" srcId="{DCEAEA2D-955B-40CC-9AF9-DAE0256CE6B3}" destId="{0F1B55FC-2F4F-462F-BB6E-5584BE87A00E}" srcOrd="0" destOrd="0" presId="urn:microsoft.com/office/officeart/2005/8/layout/radial3"/>
    <dgm:cxn modelId="{FDCBA9B7-A18A-43E3-AD6F-A228C6F34489}" type="presOf" srcId="{E5ADC08D-9E3D-4FCC-B4C6-40629DA5789E}" destId="{A6B90384-1D7A-4C03-A94A-D405A457A9FB}" srcOrd="0" destOrd="0" presId="urn:microsoft.com/office/officeart/2005/8/layout/radial3"/>
    <dgm:cxn modelId="{1CCDB7B7-BF9F-4754-BF95-B8CF747E3D57}" srcId="{D1E69D44-7641-47A1-97B1-E173BA20BF43}" destId="{E5ADC08D-9E3D-4FCC-B4C6-40629DA5789E}" srcOrd="0" destOrd="0" parTransId="{6AA00DD4-0A18-4B33-BEA5-2578749B8757}" sibTransId="{30E87B89-C1CD-4279-8D6D-33F58FE7EAF6}"/>
    <dgm:cxn modelId="{64DFBBD8-B12B-488C-A0D6-19EEB209E6CA}" type="presParOf" srcId="{36BC8EDE-5940-4756-A323-CA87B393E9AC}" destId="{17359F7E-DA3F-4773-9D20-EFFB2870DA3B}" srcOrd="0" destOrd="0" presId="urn:microsoft.com/office/officeart/2005/8/layout/radial3"/>
    <dgm:cxn modelId="{0C6953CF-12A3-4116-8EF5-298EE44E293F}" type="presParOf" srcId="{17359F7E-DA3F-4773-9D20-EFFB2870DA3B}" destId="{A6B90384-1D7A-4C03-A94A-D405A457A9FB}" srcOrd="0" destOrd="0" presId="urn:microsoft.com/office/officeart/2005/8/layout/radial3"/>
    <dgm:cxn modelId="{0EF77040-B16E-4FBC-814E-9BC4A4E8CD34}" type="presParOf" srcId="{17359F7E-DA3F-4773-9D20-EFFB2870DA3B}" destId="{0F1B55FC-2F4F-462F-BB6E-5584BE87A00E}" srcOrd="1" destOrd="0" presId="urn:microsoft.com/office/officeart/2005/8/layout/radial3"/>
    <dgm:cxn modelId="{50311FF2-51E5-4013-8AC8-19E28FE715D4}" type="presParOf" srcId="{17359F7E-DA3F-4773-9D20-EFFB2870DA3B}" destId="{C41C10AD-1B40-4905-85F1-F5845686E27B}" srcOrd="2" destOrd="0" presId="urn:microsoft.com/office/officeart/2005/8/layout/radial3"/>
    <dgm:cxn modelId="{DF821362-B537-4C37-9A08-A126E621757C}" type="presParOf" srcId="{17359F7E-DA3F-4773-9D20-EFFB2870DA3B}" destId="{C927A0A7-67CD-42E5-A6BA-579536A022B3}" srcOrd="3" destOrd="0" presId="urn:microsoft.com/office/officeart/2005/8/layout/radial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C144E8-327F-4F10-B1F4-460FB9A835B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C51BB2A4-FCCA-494D-A121-85D6EBC1CAAA}">
      <dgm:prSet phldrT="[Testo]" custT="1"/>
      <dgm:spPr/>
      <dgm:t>
        <a:bodyPr/>
        <a:lstStyle/>
        <a:p>
          <a:r>
            <a:rPr lang="it-IT" sz="1800" dirty="0" smtClean="0">
              <a:latin typeface="Calibri" panose="020F0502020204030204" pitchFamily="34" charset="0"/>
              <a:ea typeface="Calibri" panose="020F0502020204030204" pitchFamily="34" charset="0"/>
              <a:cs typeface="Times New Roman" panose="02020603050405020304" pitchFamily="18" charset="0"/>
            </a:rPr>
            <a:t>67 Direttori di Centri di Formazione Professionale in 8 Paesi europei</a:t>
          </a:r>
          <a:endParaRPr lang="it-IT" sz="1800" dirty="0"/>
        </a:p>
      </dgm:t>
    </dgm:pt>
    <dgm:pt modelId="{2D728062-6B63-4E64-8F34-A73CBF1F5299}" type="parTrans" cxnId="{B846D698-E06B-43C0-B25B-038C799EC1F9}">
      <dgm:prSet/>
      <dgm:spPr/>
      <dgm:t>
        <a:bodyPr/>
        <a:lstStyle/>
        <a:p>
          <a:endParaRPr lang="it-IT"/>
        </a:p>
      </dgm:t>
    </dgm:pt>
    <dgm:pt modelId="{8A507743-1099-4EB2-AF71-70AA8FAE6966}" type="sibTrans" cxnId="{B846D698-E06B-43C0-B25B-038C799EC1F9}">
      <dgm:prSet/>
      <dgm:spPr/>
      <dgm:t>
        <a:bodyPr/>
        <a:lstStyle/>
        <a:p>
          <a:endParaRPr lang="it-IT"/>
        </a:p>
      </dgm:t>
    </dgm:pt>
    <dgm:pt modelId="{A6160291-8E65-4115-B953-C0C59E7A809B}">
      <dgm:prSet phldrT="[Testo]"/>
      <dgm:spPr/>
      <dgm:t>
        <a:bodyPr/>
        <a:lstStyle/>
        <a:p>
          <a:r>
            <a:rPr lang="it-IT" dirty="0" smtClean="0"/>
            <a:t>Albania</a:t>
          </a:r>
          <a:endParaRPr lang="it-IT" dirty="0"/>
        </a:p>
      </dgm:t>
    </dgm:pt>
    <dgm:pt modelId="{0F8A9891-8CBF-4585-9931-27A8DB40B63A}" type="parTrans" cxnId="{C3F41116-C5BA-486B-81E1-721C076FE5B4}">
      <dgm:prSet/>
      <dgm:spPr/>
      <dgm:t>
        <a:bodyPr/>
        <a:lstStyle/>
        <a:p>
          <a:endParaRPr lang="it-IT"/>
        </a:p>
      </dgm:t>
    </dgm:pt>
    <dgm:pt modelId="{EB1ABDD8-B73E-4957-9CDB-50AAD1003114}" type="sibTrans" cxnId="{C3F41116-C5BA-486B-81E1-721C076FE5B4}">
      <dgm:prSet/>
      <dgm:spPr/>
      <dgm:t>
        <a:bodyPr/>
        <a:lstStyle/>
        <a:p>
          <a:endParaRPr lang="it-IT"/>
        </a:p>
      </dgm:t>
    </dgm:pt>
    <dgm:pt modelId="{0C4161CE-0728-4384-BAE4-F4037542A898}">
      <dgm:prSet phldrT="[Testo]"/>
      <dgm:spPr/>
      <dgm:t>
        <a:bodyPr/>
        <a:lstStyle/>
        <a:p>
          <a:r>
            <a:rPr lang="it-IT" smtClean="0">
              <a:latin typeface="Calibri" panose="020F0502020204030204" pitchFamily="34" charset="0"/>
              <a:cs typeface="Times New Roman" panose="02020603050405020304" pitchFamily="18" charset="0"/>
            </a:rPr>
            <a:t>Bosnia-Herzegovina</a:t>
          </a:r>
          <a:endParaRPr lang="it-IT" dirty="0"/>
        </a:p>
      </dgm:t>
    </dgm:pt>
    <dgm:pt modelId="{1701BB42-AB8F-4327-8198-AB95F1A60348}" type="parTrans" cxnId="{B2C50A9A-82C2-4643-8ACC-48F1E31EFAC0}">
      <dgm:prSet/>
      <dgm:spPr/>
      <dgm:t>
        <a:bodyPr/>
        <a:lstStyle/>
        <a:p>
          <a:endParaRPr lang="it-IT"/>
        </a:p>
      </dgm:t>
    </dgm:pt>
    <dgm:pt modelId="{CCB478C2-BB85-436E-BF18-CF939E42C0BF}" type="sibTrans" cxnId="{B2C50A9A-82C2-4643-8ACC-48F1E31EFAC0}">
      <dgm:prSet/>
      <dgm:spPr/>
      <dgm:t>
        <a:bodyPr/>
        <a:lstStyle/>
        <a:p>
          <a:endParaRPr lang="it-IT"/>
        </a:p>
      </dgm:t>
    </dgm:pt>
    <dgm:pt modelId="{748CA037-2EDC-41B4-8350-A5E2C90E57E3}">
      <dgm:prSet/>
      <dgm:spPr/>
      <dgm:t>
        <a:bodyPr/>
        <a:lstStyle/>
        <a:p>
          <a:r>
            <a:rPr lang="it-IT" smtClean="0">
              <a:latin typeface="Calibri" panose="020F0502020204030204" pitchFamily="34" charset="0"/>
              <a:cs typeface="Times New Roman" panose="02020603050405020304" pitchFamily="18" charset="0"/>
            </a:rPr>
            <a:t>Germania</a:t>
          </a:r>
          <a:endParaRPr lang="it-IT" dirty="0" smtClean="0">
            <a:latin typeface="Calibri" panose="020F0502020204030204" pitchFamily="34" charset="0"/>
            <a:cs typeface="Times New Roman" panose="02020603050405020304" pitchFamily="18" charset="0"/>
          </a:endParaRPr>
        </a:p>
      </dgm:t>
    </dgm:pt>
    <dgm:pt modelId="{AFECE2AA-E207-404A-AFDB-99868567AE8C}" type="parTrans" cxnId="{A972F06A-965B-49E7-90FB-38E7DD4AD03C}">
      <dgm:prSet/>
      <dgm:spPr/>
      <dgm:t>
        <a:bodyPr/>
        <a:lstStyle/>
        <a:p>
          <a:endParaRPr lang="it-IT"/>
        </a:p>
      </dgm:t>
    </dgm:pt>
    <dgm:pt modelId="{64F7B5F8-F389-484F-93B7-E7770BA3EB11}" type="sibTrans" cxnId="{A972F06A-965B-49E7-90FB-38E7DD4AD03C}">
      <dgm:prSet/>
      <dgm:spPr/>
      <dgm:t>
        <a:bodyPr/>
        <a:lstStyle/>
        <a:p>
          <a:endParaRPr lang="it-IT"/>
        </a:p>
      </dgm:t>
    </dgm:pt>
    <dgm:pt modelId="{6642D204-DE85-4C44-85E4-47FDB1B532E9}">
      <dgm:prSet/>
      <dgm:spPr/>
      <dgm:t>
        <a:bodyPr/>
        <a:lstStyle/>
        <a:p>
          <a:r>
            <a:rPr lang="it-IT" smtClean="0">
              <a:latin typeface="Calibri" panose="020F0502020204030204" pitchFamily="34" charset="0"/>
              <a:cs typeface="Times New Roman" panose="02020603050405020304" pitchFamily="18" charset="0"/>
            </a:rPr>
            <a:t>Italia</a:t>
          </a:r>
          <a:endParaRPr lang="it-IT" dirty="0" smtClean="0">
            <a:latin typeface="Calibri" panose="020F0502020204030204" pitchFamily="34" charset="0"/>
            <a:cs typeface="Times New Roman" panose="02020603050405020304" pitchFamily="18" charset="0"/>
          </a:endParaRPr>
        </a:p>
      </dgm:t>
    </dgm:pt>
    <dgm:pt modelId="{721B2041-EA19-45B5-9077-86D1077167C0}" type="parTrans" cxnId="{DC608309-2A11-4EAB-B4F9-77D226543AA6}">
      <dgm:prSet/>
      <dgm:spPr/>
      <dgm:t>
        <a:bodyPr/>
        <a:lstStyle/>
        <a:p>
          <a:endParaRPr lang="it-IT"/>
        </a:p>
      </dgm:t>
    </dgm:pt>
    <dgm:pt modelId="{3D872A29-2E82-4E36-89B0-B4087E8BBE3D}" type="sibTrans" cxnId="{DC608309-2A11-4EAB-B4F9-77D226543AA6}">
      <dgm:prSet/>
      <dgm:spPr/>
      <dgm:t>
        <a:bodyPr/>
        <a:lstStyle/>
        <a:p>
          <a:endParaRPr lang="it-IT"/>
        </a:p>
      </dgm:t>
    </dgm:pt>
    <dgm:pt modelId="{51269E02-4E2C-4F2A-BB1D-A4B7913138BA}">
      <dgm:prSet/>
      <dgm:spPr/>
      <dgm:t>
        <a:bodyPr/>
        <a:lstStyle/>
        <a:p>
          <a:r>
            <a:rPr lang="it-IT" smtClean="0">
              <a:latin typeface="Calibri" panose="020F0502020204030204" pitchFamily="34" charset="0"/>
              <a:cs typeface="Times New Roman" panose="02020603050405020304" pitchFamily="18" charset="0"/>
            </a:rPr>
            <a:t>Polonia</a:t>
          </a:r>
          <a:endParaRPr lang="it-IT" dirty="0" smtClean="0">
            <a:latin typeface="Calibri" panose="020F0502020204030204" pitchFamily="34" charset="0"/>
            <a:cs typeface="Times New Roman" panose="02020603050405020304" pitchFamily="18" charset="0"/>
          </a:endParaRPr>
        </a:p>
      </dgm:t>
    </dgm:pt>
    <dgm:pt modelId="{F1912884-134C-4C2A-B85F-A2CE223BFA58}" type="parTrans" cxnId="{95D8140C-1D5E-47D9-AEFD-CF92C8A38D0B}">
      <dgm:prSet/>
      <dgm:spPr/>
      <dgm:t>
        <a:bodyPr/>
        <a:lstStyle/>
        <a:p>
          <a:endParaRPr lang="it-IT"/>
        </a:p>
      </dgm:t>
    </dgm:pt>
    <dgm:pt modelId="{729604A4-DA4C-48CC-8513-8CD464FF9C49}" type="sibTrans" cxnId="{95D8140C-1D5E-47D9-AEFD-CF92C8A38D0B}">
      <dgm:prSet/>
      <dgm:spPr/>
      <dgm:t>
        <a:bodyPr/>
        <a:lstStyle/>
        <a:p>
          <a:endParaRPr lang="it-IT"/>
        </a:p>
      </dgm:t>
    </dgm:pt>
    <dgm:pt modelId="{5CED9AF2-78A4-467F-8D70-EF673DA87930}">
      <dgm:prSet/>
      <dgm:spPr/>
      <dgm:t>
        <a:bodyPr/>
        <a:lstStyle/>
        <a:p>
          <a:r>
            <a:rPr lang="it-IT" smtClean="0">
              <a:latin typeface="Calibri" panose="020F0502020204030204" pitchFamily="34" charset="0"/>
              <a:cs typeface="Times New Roman" panose="02020603050405020304" pitchFamily="18" charset="0"/>
            </a:rPr>
            <a:t>Portogallo</a:t>
          </a:r>
          <a:endParaRPr lang="it-IT" dirty="0" smtClean="0">
            <a:latin typeface="Calibri" panose="020F0502020204030204" pitchFamily="34" charset="0"/>
            <a:cs typeface="Times New Roman" panose="02020603050405020304" pitchFamily="18" charset="0"/>
          </a:endParaRPr>
        </a:p>
      </dgm:t>
    </dgm:pt>
    <dgm:pt modelId="{50DA7B09-8355-4C98-BCD2-B413968D061E}" type="parTrans" cxnId="{1612E5A0-2710-496D-8F07-0F154C21F70B}">
      <dgm:prSet/>
      <dgm:spPr/>
      <dgm:t>
        <a:bodyPr/>
        <a:lstStyle/>
        <a:p>
          <a:endParaRPr lang="it-IT"/>
        </a:p>
      </dgm:t>
    </dgm:pt>
    <dgm:pt modelId="{8F054311-BBC1-4925-AE65-A49E0A1A4697}" type="sibTrans" cxnId="{1612E5A0-2710-496D-8F07-0F154C21F70B}">
      <dgm:prSet/>
      <dgm:spPr/>
      <dgm:t>
        <a:bodyPr/>
        <a:lstStyle/>
        <a:p>
          <a:endParaRPr lang="it-IT"/>
        </a:p>
      </dgm:t>
    </dgm:pt>
    <dgm:pt modelId="{2849D8A3-C1B5-4B8D-BCC2-322630A70D86}">
      <dgm:prSet/>
      <dgm:spPr/>
      <dgm:t>
        <a:bodyPr/>
        <a:lstStyle/>
        <a:p>
          <a:r>
            <a:rPr lang="it-IT" smtClean="0">
              <a:latin typeface="Calibri" panose="020F0502020204030204" pitchFamily="34" charset="0"/>
              <a:cs typeface="Times New Roman" panose="02020603050405020304" pitchFamily="18" charset="0"/>
            </a:rPr>
            <a:t>Spagna</a:t>
          </a:r>
          <a:endParaRPr lang="it-IT" dirty="0" smtClean="0">
            <a:latin typeface="Calibri" panose="020F0502020204030204" pitchFamily="34" charset="0"/>
            <a:cs typeface="Times New Roman" panose="02020603050405020304" pitchFamily="18" charset="0"/>
          </a:endParaRPr>
        </a:p>
      </dgm:t>
    </dgm:pt>
    <dgm:pt modelId="{3807C689-E850-49A2-B2C9-727DF5B3B3A3}" type="parTrans" cxnId="{83F8015E-8ECF-4883-B3D6-03CBCFA0AA29}">
      <dgm:prSet/>
      <dgm:spPr/>
      <dgm:t>
        <a:bodyPr/>
        <a:lstStyle/>
        <a:p>
          <a:endParaRPr lang="it-IT"/>
        </a:p>
      </dgm:t>
    </dgm:pt>
    <dgm:pt modelId="{049170F7-EA33-47BE-994B-145F530C0C83}" type="sibTrans" cxnId="{83F8015E-8ECF-4883-B3D6-03CBCFA0AA29}">
      <dgm:prSet/>
      <dgm:spPr/>
      <dgm:t>
        <a:bodyPr/>
        <a:lstStyle/>
        <a:p>
          <a:endParaRPr lang="it-IT"/>
        </a:p>
      </dgm:t>
    </dgm:pt>
    <dgm:pt modelId="{47D3A7FB-6431-4F02-9587-3F9EA40E1CAF}">
      <dgm:prSet/>
      <dgm:spPr/>
      <dgm:t>
        <a:bodyPr/>
        <a:lstStyle/>
        <a:p>
          <a:r>
            <a:rPr lang="it-IT" smtClean="0">
              <a:latin typeface="Calibri" panose="020F0502020204030204" pitchFamily="34" charset="0"/>
              <a:cs typeface="Times New Roman" panose="02020603050405020304" pitchFamily="18" charset="0"/>
            </a:rPr>
            <a:t>Ungheria</a:t>
          </a:r>
          <a:endParaRPr lang="it-IT" dirty="0" smtClean="0">
            <a:latin typeface="Calibri" panose="020F0502020204030204" pitchFamily="34" charset="0"/>
            <a:cs typeface="Times New Roman" panose="02020603050405020304" pitchFamily="18" charset="0"/>
          </a:endParaRPr>
        </a:p>
      </dgm:t>
    </dgm:pt>
    <dgm:pt modelId="{C483482D-C9EE-4ED7-968C-32A6F5F42207}" type="parTrans" cxnId="{BBF1C90F-28A1-4EE5-AEAA-84D6B3999C34}">
      <dgm:prSet/>
      <dgm:spPr/>
      <dgm:t>
        <a:bodyPr/>
        <a:lstStyle/>
        <a:p>
          <a:endParaRPr lang="it-IT"/>
        </a:p>
      </dgm:t>
    </dgm:pt>
    <dgm:pt modelId="{1332D9A8-3E44-46FB-AA89-E87B2898000D}" type="sibTrans" cxnId="{BBF1C90F-28A1-4EE5-AEAA-84D6B3999C34}">
      <dgm:prSet/>
      <dgm:spPr/>
      <dgm:t>
        <a:bodyPr/>
        <a:lstStyle/>
        <a:p>
          <a:endParaRPr lang="it-IT"/>
        </a:p>
      </dgm:t>
    </dgm:pt>
    <dgm:pt modelId="{873AAFAA-F4EF-4A84-BB21-307467188252}" type="pres">
      <dgm:prSet presAssocID="{D8C144E8-327F-4F10-B1F4-460FB9A835B1}" presName="vert0" presStyleCnt="0">
        <dgm:presLayoutVars>
          <dgm:dir/>
          <dgm:animOne val="branch"/>
          <dgm:animLvl val="lvl"/>
        </dgm:presLayoutVars>
      </dgm:prSet>
      <dgm:spPr/>
      <dgm:t>
        <a:bodyPr/>
        <a:lstStyle/>
        <a:p>
          <a:endParaRPr lang="it-IT"/>
        </a:p>
      </dgm:t>
    </dgm:pt>
    <dgm:pt modelId="{B6F1EE1A-FFA3-4648-9491-5635C3341A57}" type="pres">
      <dgm:prSet presAssocID="{C51BB2A4-FCCA-494D-A121-85D6EBC1CAAA}" presName="thickLine" presStyleLbl="alignNode1" presStyleIdx="0" presStyleCnt="1"/>
      <dgm:spPr/>
    </dgm:pt>
    <dgm:pt modelId="{45946C9A-1B2B-4D14-AAB7-59C3D69844C6}" type="pres">
      <dgm:prSet presAssocID="{C51BB2A4-FCCA-494D-A121-85D6EBC1CAAA}" presName="horz1" presStyleCnt="0"/>
      <dgm:spPr/>
    </dgm:pt>
    <dgm:pt modelId="{DCECA1A6-802B-46B5-9221-A8F90885FC83}" type="pres">
      <dgm:prSet presAssocID="{C51BB2A4-FCCA-494D-A121-85D6EBC1CAAA}" presName="tx1" presStyleLbl="revTx" presStyleIdx="0" presStyleCnt="9" custScaleX="303751"/>
      <dgm:spPr/>
      <dgm:t>
        <a:bodyPr/>
        <a:lstStyle/>
        <a:p>
          <a:endParaRPr lang="it-IT"/>
        </a:p>
      </dgm:t>
    </dgm:pt>
    <dgm:pt modelId="{ABC662E0-2C2D-4700-8F68-908F8F10EAFC}" type="pres">
      <dgm:prSet presAssocID="{C51BB2A4-FCCA-494D-A121-85D6EBC1CAAA}" presName="vert1" presStyleCnt="0"/>
      <dgm:spPr/>
    </dgm:pt>
    <dgm:pt modelId="{6B4DB128-6DC7-4509-988D-2006DEA6B168}" type="pres">
      <dgm:prSet presAssocID="{A6160291-8E65-4115-B953-C0C59E7A809B}" presName="vertSpace2a" presStyleCnt="0"/>
      <dgm:spPr/>
    </dgm:pt>
    <dgm:pt modelId="{EE75664C-D6F1-4F71-BAE9-51D0026770D6}" type="pres">
      <dgm:prSet presAssocID="{A6160291-8E65-4115-B953-C0C59E7A809B}" presName="horz2" presStyleCnt="0"/>
      <dgm:spPr/>
    </dgm:pt>
    <dgm:pt modelId="{43378EF3-0CFF-456A-BB2A-1DA6EA9B470C}" type="pres">
      <dgm:prSet presAssocID="{A6160291-8E65-4115-B953-C0C59E7A809B}" presName="horzSpace2" presStyleCnt="0"/>
      <dgm:spPr/>
    </dgm:pt>
    <dgm:pt modelId="{FED5C76E-EAEF-4FFB-A6BA-6198FE7A1932}" type="pres">
      <dgm:prSet presAssocID="{A6160291-8E65-4115-B953-C0C59E7A809B}" presName="tx2" presStyleLbl="revTx" presStyleIdx="1" presStyleCnt="9"/>
      <dgm:spPr/>
      <dgm:t>
        <a:bodyPr/>
        <a:lstStyle/>
        <a:p>
          <a:endParaRPr lang="it-IT"/>
        </a:p>
      </dgm:t>
    </dgm:pt>
    <dgm:pt modelId="{31C003AF-5139-4F19-934F-AD95CB2B5046}" type="pres">
      <dgm:prSet presAssocID="{A6160291-8E65-4115-B953-C0C59E7A809B}" presName="vert2" presStyleCnt="0"/>
      <dgm:spPr/>
    </dgm:pt>
    <dgm:pt modelId="{0162EA17-7587-4B21-9455-85C3251C16D3}" type="pres">
      <dgm:prSet presAssocID="{A6160291-8E65-4115-B953-C0C59E7A809B}" presName="thinLine2b" presStyleLbl="callout" presStyleIdx="0" presStyleCnt="8"/>
      <dgm:spPr/>
    </dgm:pt>
    <dgm:pt modelId="{3C87C14D-E3EF-4FD8-A5BE-6D82AC817317}" type="pres">
      <dgm:prSet presAssocID="{A6160291-8E65-4115-B953-C0C59E7A809B}" presName="vertSpace2b" presStyleCnt="0"/>
      <dgm:spPr/>
    </dgm:pt>
    <dgm:pt modelId="{DAEB3D95-07B5-4F71-AE28-2CD6364A80E1}" type="pres">
      <dgm:prSet presAssocID="{0C4161CE-0728-4384-BAE4-F4037542A898}" presName="horz2" presStyleCnt="0"/>
      <dgm:spPr/>
    </dgm:pt>
    <dgm:pt modelId="{36DDFCFE-E3B0-4DD2-84C7-FB23E7495CF2}" type="pres">
      <dgm:prSet presAssocID="{0C4161CE-0728-4384-BAE4-F4037542A898}" presName="horzSpace2" presStyleCnt="0"/>
      <dgm:spPr/>
    </dgm:pt>
    <dgm:pt modelId="{74DBF20F-C0EA-4620-9E13-8F92DA347AF0}" type="pres">
      <dgm:prSet presAssocID="{0C4161CE-0728-4384-BAE4-F4037542A898}" presName="tx2" presStyleLbl="revTx" presStyleIdx="2" presStyleCnt="9"/>
      <dgm:spPr/>
      <dgm:t>
        <a:bodyPr/>
        <a:lstStyle/>
        <a:p>
          <a:endParaRPr lang="it-IT"/>
        </a:p>
      </dgm:t>
    </dgm:pt>
    <dgm:pt modelId="{FC36D412-C79A-4355-992D-C93EEF4F5409}" type="pres">
      <dgm:prSet presAssocID="{0C4161CE-0728-4384-BAE4-F4037542A898}" presName="vert2" presStyleCnt="0"/>
      <dgm:spPr/>
    </dgm:pt>
    <dgm:pt modelId="{1214B3E3-D1D4-4BFE-AF63-671B51D2D609}" type="pres">
      <dgm:prSet presAssocID="{0C4161CE-0728-4384-BAE4-F4037542A898}" presName="thinLine2b" presStyleLbl="callout" presStyleIdx="1" presStyleCnt="8"/>
      <dgm:spPr/>
    </dgm:pt>
    <dgm:pt modelId="{6DC5221B-A6E8-4429-94DD-227EA94CB4FA}" type="pres">
      <dgm:prSet presAssocID="{0C4161CE-0728-4384-BAE4-F4037542A898}" presName="vertSpace2b" presStyleCnt="0"/>
      <dgm:spPr/>
    </dgm:pt>
    <dgm:pt modelId="{880E9F3C-753A-43DE-9CD0-86CFCA991347}" type="pres">
      <dgm:prSet presAssocID="{748CA037-2EDC-41B4-8350-A5E2C90E57E3}" presName="horz2" presStyleCnt="0"/>
      <dgm:spPr/>
    </dgm:pt>
    <dgm:pt modelId="{13B717FE-E4FE-49E2-A758-64A03FD7EAEA}" type="pres">
      <dgm:prSet presAssocID="{748CA037-2EDC-41B4-8350-A5E2C90E57E3}" presName="horzSpace2" presStyleCnt="0"/>
      <dgm:spPr/>
    </dgm:pt>
    <dgm:pt modelId="{C3EDCCAF-0AF6-418F-AC31-D87E0861C14B}" type="pres">
      <dgm:prSet presAssocID="{748CA037-2EDC-41B4-8350-A5E2C90E57E3}" presName="tx2" presStyleLbl="revTx" presStyleIdx="3" presStyleCnt="9"/>
      <dgm:spPr/>
      <dgm:t>
        <a:bodyPr/>
        <a:lstStyle/>
        <a:p>
          <a:endParaRPr lang="it-IT"/>
        </a:p>
      </dgm:t>
    </dgm:pt>
    <dgm:pt modelId="{6E72F274-F12A-49EE-8AA6-B943D82D09B8}" type="pres">
      <dgm:prSet presAssocID="{748CA037-2EDC-41B4-8350-A5E2C90E57E3}" presName="vert2" presStyleCnt="0"/>
      <dgm:spPr/>
    </dgm:pt>
    <dgm:pt modelId="{B8303BC0-0013-467F-B544-1990143C8CC7}" type="pres">
      <dgm:prSet presAssocID="{748CA037-2EDC-41B4-8350-A5E2C90E57E3}" presName="thinLine2b" presStyleLbl="callout" presStyleIdx="2" presStyleCnt="8"/>
      <dgm:spPr/>
    </dgm:pt>
    <dgm:pt modelId="{EC262C2B-AC79-4C6E-B4DF-03AD91A8A24E}" type="pres">
      <dgm:prSet presAssocID="{748CA037-2EDC-41B4-8350-A5E2C90E57E3}" presName="vertSpace2b" presStyleCnt="0"/>
      <dgm:spPr/>
    </dgm:pt>
    <dgm:pt modelId="{FB689BFD-ADC1-45D3-AD6E-2814D8DA55F4}" type="pres">
      <dgm:prSet presAssocID="{6642D204-DE85-4C44-85E4-47FDB1B532E9}" presName="horz2" presStyleCnt="0"/>
      <dgm:spPr/>
    </dgm:pt>
    <dgm:pt modelId="{75E1386F-A8CF-4E7C-892D-7E518C42CBAD}" type="pres">
      <dgm:prSet presAssocID="{6642D204-DE85-4C44-85E4-47FDB1B532E9}" presName="horzSpace2" presStyleCnt="0"/>
      <dgm:spPr/>
    </dgm:pt>
    <dgm:pt modelId="{E9794065-3D70-43E3-9900-B99E633EF6BF}" type="pres">
      <dgm:prSet presAssocID="{6642D204-DE85-4C44-85E4-47FDB1B532E9}" presName="tx2" presStyleLbl="revTx" presStyleIdx="4" presStyleCnt="9"/>
      <dgm:spPr/>
      <dgm:t>
        <a:bodyPr/>
        <a:lstStyle/>
        <a:p>
          <a:endParaRPr lang="it-IT"/>
        </a:p>
      </dgm:t>
    </dgm:pt>
    <dgm:pt modelId="{95E0F5AC-BD76-4459-8E80-BBBA9F91A6DD}" type="pres">
      <dgm:prSet presAssocID="{6642D204-DE85-4C44-85E4-47FDB1B532E9}" presName="vert2" presStyleCnt="0"/>
      <dgm:spPr/>
    </dgm:pt>
    <dgm:pt modelId="{F8A8E820-085D-4793-9C94-4C7066ACABF7}" type="pres">
      <dgm:prSet presAssocID="{6642D204-DE85-4C44-85E4-47FDB1B532E9}" presName="thinLine2b" presStyleLbl="callout" presStyleIdx="3" presStyleCnt="8"/>
      <dgm:spPr/>
    </dgm:pt>
    <dgm:pt modelId="{C6B746C9-CB33-4A3C-95E3-02D9301B4D3B}" type="pres">
      <dgm:prSet presAssocID="{6642D204-DE85-4C44-85E4-47FDB1B532E9}" presName="vertSpace2b" presStyleCnt="0"/>
      <dgm:spPr/>
    </dgm:pt>
    <dgm:pt modelId="{5E43F887-F992-4099-8244-12CDC96FF00F}" type="pres">
      <dgm:prSet presAssocID="{51269E02-4E2C-4F2A-BB1D-A4B7913138BA}" presName="horz2" presStyleCnt="0"/>
      <dgm:spPr/>
    </dgm:pt>
    <dgm:pt modelId="{235EAD5E-9403-4471-8875-37547ECC1DB5}" type="pres">
      <dgm:prSet presAssocID="{51269E02-4E2C-4F2A-BB1D-A4B7913138BA}" presName="horzSpace2" presStyleCnt="0"/>
      <dgm:spPr/>
    </dgm:pt>
    <dgm:pt modelId="{246DB4AC-A752-4A4E-83AA-0EEFF75A171A}" type="pres">
      <dgm:prSet presAssocID="{51269E02-4E2C-4F2A-BB1D-A4B7913138BA}" presName="tx2" presStyleLbl="revTx" presStyleIdx="5" presStyleCnt="9"/>
      <dgm:spPr/>
      <dgm:t>
        <a:bodyPr/>
        <a:lstStyle/>
        <a:p>
          <a:endParaRPr lang="it-IT"/>
        </a:p>
      </dgm:t>
    </dgm:pt>
    <dgm:pt modelId="{C90214F1-C33B-4A60-AA69-A6E08C6BC8C5}" type="pres">
      <dgm:prSet presAssocID="{51269E02-4E2C-4F2A-BB1D-A4B7913138BA}" presName="vert2" presStyleCnt="0"/>
      <dgm:spPr/>
    </dgm:pt>
    <dgm:pt modelId="{7CB102DA-414B-439A-BCAF-A082BD38F220}" type="pres">
      <dgm:prSet presAssocID="{51269E02-4E2C-4F2A-BB1D-A4B7913138BA}" presName="thinLine2b" presStyleLbl="callout" presStyleIdx="4" presStyleCnt="8"/>
      <dgm:spPr/>
    </dgm:pt>
    <dgm:pt modelId="{95694C07-B1B5-4168-A72F-41EC21EAE6C5}" type="pres">
      <dgm:prSet presAssocID="{51269E02-4E2C-4F2A-BB1D-A4B7913138BA}" presName="vertSpace2b" presStyleCnt="0"/>
      <dgm:spPr/>
    </dgm:pt>
    <dgm:pt modelId="{E6A551B1-B808-43B2-B1CB-E25EF71C565C}" type="pres">
      <dgm:prSet presAssocID="{5CED9AF2-78A4-467F-8D70-EF673DA87930}" presName="horz2" presStyleCnt="0"/>
      <dgm:spPr/>
    </dgm:pt>
    <dgm:pt modelId="{5DD5A708-9F57-45F0-B1D1-3B94A4958C39}" type="pres">
      <dgm:prSet presAssocID="{5CED9AF2-78A4-467F-8D70-EF673DA87930}" presName="horzSpace2" presStyleCnt="0"/>
      <dgm:spPr/>
    </dgm:pt>
    <dgm:pt modelId="{9063043E-F043-47EF-B4D5-E30AB0C8C3F7}" type="pres">
      <dgm:prSet presAssocID="{5CED9AF2-78A4-467F-8D70-EF673DA87930}" presName="tx2" presStyleLbl="revTx" presStyleIdx="6" presStyleCnt="9"/>
      <dgm:spPr/>
      <dgm:t>
        <a:bodyPr/>
        <a:lstStyle/>
        <a:p>
          <a:endParaRPr lang="it-IT"/>
        </a:p>
      </dgm:t>
    </dgm:pt>
    <dgm:pt modelId="{267A4650-177E-49A9-87D0-E6289A93C2A3}" type="pres">
      <dgm:prSet presAssocID="{5CED9AF2-78A4-467F-8D70-EF673DA87930}" presName="vert2" presStyleCnt="0"/>
      <dgm:spPr/>
    </dgm:pt>
    <dgm:pt modelId="{D1E85316-939B-4BA8-A665-5434CDF18688}" type="pres">
      <dgm:prSet presAssocID="{5CED9AF2-78A4-467F-8D70-EF673DA87930}" presName="thinLine2b" presStyleLbl="callout" presStyleIdx="5" presStyleCnt="8"/>
      <dgm:spPr/>
    </dgm:pt>
    <dgm:pt modelId="{1BAC124D-7272-46DE-817E-D2D3ECC321B0}" type="pres">
      <dgm:prSet presAssocID="{5CED9AF2-78A4-467F-8D70-EF673DA87930}" presName="vertSpace2b" presStyleCnt="0"/>
      <dgm:spPr/>
    </dgm:pt>
    <dgm:pt modelId="{37ACFB79-F8F5-49A6-BD58-19597FDDC034}" type="pres">
      <dgm:prSet presAssocID="{2849D8A3-C1B5-4B8D-BCC2-322630A70D86}" presName="horz2" presStyleCnt="0"/>
      <dgm:spPr/>
    </dgm:pt>
    <dgm:pt modelId="{C6EBBFE8-7B1E-4C73-B9E6-9BA053C0F356}" type="pres">
      <dgm:prSet presAssocID="{2849D8A3-C1B5-4B8D-BCC2-322630A70D86}" presName="horzSpace2" presStyleCnt="0"/>
      <dgm:spPr/>
    </dgm:pt>
    <dgm:pt modelId="{357BB285-6431-49A8-8CFD-CC463FF8D77C}" type="pres">
      <dgm:prSet presAssocID="{2849D8A3-C1B5-4B8D-BCC2-322630A70D86}" presName="tx2" presStyleLbl="revTx" presStyleIdx="7" presStyleCnt="9"/>
      <dgm:spPr/>
      <dgm:t>
        <a:bodyPr/>
        <a:lstStyle/>
        <a:p>
          <a:endParaRPr lang="it-IT"/>
        </a:p>
      </dgm:t>
    </dgm:pt>
    <dgm:pt modelId="{95FA0769-70DE-449B-928F-965CB2E6342A}" type="pres">
      <dgm:prSet presAssocID="{2849D8A3-C1B5-4B8D-BCC2-322630A70D86}" presName="vert2" presStyleCnt="0"/>
      <dgm:spPr/>
    </dgm:pt>
    <dgm:pt modelId="{AFA24B49-FCEF-4E28-91A3-B917FC0EF064}" type="pres">
      <dgm:prSet presAssocID="{2849D8A3-C1B5-4B8D-BCC2-322630A70D86}" presName="thinLine2b" presStyleLbl="callout" presStyleIdx="6" presStyleCnt="8"/>
      <dgm:spPr/>
    </dgm:pt>
    <dgm:pt modelId="{D56B1935-51C8-43CF-8F0A-97F8314C4B18}" type="pres">
      <dgm:prSet presAssocID="{2849D8A3-C1B5-4B8D-BCC2-322630A70D86}" presName="vertSpace2b" presStyleCnt="0"/>
      <dgm:spPr/>
    </dgm:pt>
    <dgm:pt modelId="{F8091247-8CEA-4324-BA63-ED0071FB0D23}" type="pres">
      <dgm:prSet presAssocID="{47D3A7FB-6431-4F02-9587-3F9EA40E1CAF}" presName="horz2" presStyleCnt="0"/>
      <dgm:spPr/>
    </dgm:pt>
    <dgm:pt modelId="{D4EE08CB-FAD5-4C6F-80EF-D18F73AD985B}" type="pres">
      <dgm:prSet presAssocID="{47D3A7FB-6431-4F02-9587-3F9EA40E1CAF}" presName="horzSpace2" presStyleCnt="0"/>
      <dgm:spPr/>
    </dgm:pt>
    <dgm:pt modelId="{26212E22-85AC-4092-A9FB-2D5ED05FD5DF}" type="pres">
      <dgm:prSet presAssocID="{47D3A7FB-6431-4F02-9587-3F9EA40E1CAF}" presName="tx2" presStyleLbl="revTx" presStyleIdx="8" presStyleCnt="9"/>
      <dgm:spPr/>
      <dgm:t>
        <a:bodyPr/>
        <a:lstStyle/>
        <a:p>
          <a:endParaRPr lang="it-IT"/>
        </a:p>
      </dgm:t>
    </dgm:pt>
    <dgm:pt modelId="{6F8DF25E-C671-4C4A-B1B0-4B4A2C04231C}" type="pres">
      <dgm:prSet presAssocID="{47D3A7FB-6431-4F02-9587-3F9EA40E1CAF}" presName="vert2" presStyleCnt="0"/>
      <dgm:spPr/>
    </dgm:pt>
    <dgm:pt modelId="{0F568B70-8F22-43BE-91F7-6FE21AAAD024}" type="pres">
      <dgm:prSet presAssocID="{47D3A7FB-6431-4F02-9587-3F9EA40E1CAF}" presName="thinLine2b" presStyleLbl="callout" presStyleIdx="7" presStyleCnt="8"/>
      <dgm:spPr/>
    </dgm:pt>
    <dgm:pt modelId="{599694D6-2DDD-4514-B749-D65A715E5E9B}" type="pres">
      <dgm:prSet presAssocID="{47D3A7FB-6431-4F02-9587-3F9EA40E1CAF}" presName="vertSpace2b" presStyleCnt="0"/>
      <dgm:spPr/>
    </dgm:pt>
  </dgm:ptLst>
  <dgm:cxnLst>
    <dgm:cxn modelId="{B2C50A9A-82C2-4643-8ACC-48F1E31EFAC0}" srcId="{C51BB2A4-FCCA-494D-A121-85D6EBC1CAAA}" destId="{0C4161CE-0728-4384-BAE4-F4037542A898}" srcOrd="1" destOrd="0" parTransId="{1701BB42-AB8F-4327-8198-AB95F1A60348}" sibTransId="{CCB478C2-BB85-436E-BF18-CF939E42C0BF}"/>
    <dgm:cxn modelId="{A972F06A-965B-49E7-90FB-38E7DD4AD03C}" srcId="{C51BB2A4-FCCA-494D-A121-85D6EBC1CAAA}" destId="{748CA037-2EDC-41B4-8350-A5E2C90E57E3}" srcOrd="2" destOrd="0" parTransId="{AFECE2AA-E207-404A-AFDB-99868567AE8C}" sibTransId="{64F7B5F8-F389-484F-93B7-E7770BA3EB11}"/>
    <dgm:cxn modelId="{962E5AE2-523C-4DC8-B938-60D4BD01689B}" type="presOf" srcId="{C51BB2A4-FCCA-494D-A121-85D6EBC1CAAA}" destId="{DCECA1A6-802B-46B5-9221-A8F90885FC83}" srcOrd="0" destOrd="0" presId="urn:microsoft.com/office/officeart/2008/layout/LinedList"/>
    <dgm:cxn modelId="{3ABC087B-728F-4D09-8993-95B6A534BBA4}" type="presOf" srcId="{748CA037-2EDC-41B4-8350-A5E2C90E57E3}" destId="{C3EDCCAF-0AF6-418F-AC31-D87E0861C14B}" srcOrd="0" destOrd="0" presId="urn:microsoft.com/office/officeart/2008/layout/LinedList"/>
    <dgm:cxn modelId="{1C28BB77-BBF3-44DD-815D-1716BCC10585}" type="presOf" srcId="{47D3A7FB-6431-4F02-9587-3F9EA40E1CAF}" destId="{26212E22-85AC-4092-A9FB-2D5ED05FD5DF}" srcOrd="0" destOrd="0" presId="urn:microsoft.com/office/officeart/2008/layout/LinedList"/>
    <dgm:cxn modelId="{DC608309-2A11-4EAB-B4F9-77D226543AA6}" srcId="{C51BB2A4-FCCA-494D-A121-85D6EBC1CAAA}" destId="{6642D204-DE85-4C44-85E4-47FDB1B532E9}" srcOrd="3" destOrd="0" parTransId="{721B2041-EA19-45B5-9077-86D1077167C0}" sibTransId="{3D872A29-2E82-4E36-89B0-B4087E8BBE3D}"/>
    <dgm:cxn modelId="{1612E5A0-2710-496D-8F07-0F154C21F70B}" srcId="{C51BB2A4-FCCA-494D-A121-85D6EBC1CAAA}" destId="{5CED9AF2-78A4-467F-8D70-EF673DA87930}" srcOrd="5" destOrd="0" parTransId="{50DA7B09-8355-4C98-BCD2-B413968D061E}" sibTransId="{8F054311-BBC1-4925-AE65-A49E0A1A4697}"/>
    <dgm:cxn modelId="{83F8015E-8ECF-4883-B3D6-03CBCFA0AA29}" srcId="{C51BB2A4-FCCA-494D-A121-85D6EBC1CAAA}" destId="{2849D8A3-C1B5-4B8D-BCC2-322630A70D86}" srcOrd="6" destOrd="0" parTransId="{3807C689-E850-49A2-B2C9-727DF5B3B3A3}" sibTransId="{049170F7-EA33-47BE-994B-145F530C0C83}"/>
    <dgm:cxn modelId="{8489F63B-27E1-40D0-807D-3D28AB0EA18E}" type="presOf" srcId="{0C4161CE-0728-4384-BAE4-F4037542A898}" destId="{74DBF20F-C0EA-4620-9E13-8F92DA347AF0}" srcOrd="0" destOrd="0" presId="urn:microsoft.com/office/officeart/2008/layout/LinedList"/>
    <dgm:cxn modelId="{B1AA75EB-B441-4B01-8858-6E787CAF2E87}" type="presOf" srcId="{2849D8A3-C1B5-4B8D-BCC2-322630A70D86}" destId="{357BB285-6431-49A8-8CFD-CC463FF8D77C}" srcOrd="0" destOrd="0" presId="urn:microsoft.com/office/officeart/2008/layout/LinedList"/>
    <dgm:cxn modelId="{95D8140C-1D5E-47D9-AEFD-CF92C8A38D0B}" srcId="{C51BB2A4-FCCA-494D-A121-85D6EBC1CAAA}" destId="{51269E02-4E2C-4F2A-BB1D-A4B7913138BA}" srcOrd="4" destOrd="0" parTransId="{F1912884-134C-4C2A-B85F-A2CE223BFA58}" sibTransId="{729604A4-DA4C-48CC-8513-8CD464FF9C49}"/>
    <dgm:cxn modelId="{83FB5C8B-2FFD-4CC2-A363-E5740D8B188C}" type="presOf" srcId="{D8C144E8-327F-4F10-B1F4-460FB9A835B1}" destId="{873AAFAA-F4EF-4A84-BB21-307467188252}" srcOrd="0" destOrd="0" presId="urn:microsoft.com/office/officeart/2008/layout/LinedList"/>
    <dgm:cxn modelId="{B846D698-E06B-43C0-B25B-038C799EC1F9}" srcId="{D8C144E8-327F-4F10-B1F4-460FB9A835B1}" destId="{C51BB2A4-FCCA-494D-A121-85D6EBC1CAAA}" srcOrd="0" destOrd="0" parTransId="{2D728062-6B63-4E64-8F34-A73CBF1F5299}" sibTransId="{8A507743-1099-4EB2-AF71-70AA8FAE6966}"/>
    <dgm:cxn modelId="{BBF1C90F-28A1-4EE5-AEAA-84D6B3999C34}" srcId="{C51BB2A4-FCCA-494D-A121-85D6EBC1CAAA}" destId="{47D3A7FB-6431-4F02-9587-3F9EA40E1CAF}" srcOrd="7" destOrd="0" parTransId="{C483482D-C9EE-4ED7-968C-32A6F5F42207}" sibTransId="{1332D9A8-3E44-46FB-AA89-E87B2898000D}"/>
    <dgm:cxn modelId="{C8A0D2C4-EDF6-486B-9C99-5F44B29F2A0D}" type="presOf" srcId="{A6160291-8E65-4115-B953-C0C59E7A809B}" destId="{FED5C76E-EAEF-4FFB-A6BA-6198FE7A1932}" srcOrd="0" destOrd="0" presId="urn:microsoft.com/office/officeart/2008/layout/LinedList"/>
    <dgm:cxn modelId="{DE9FF21C-0636-45B8-9035-180F2CE385B8}" type="presOf" srcId="{6642D204-DE85-4C44-85E4-47FDB1B532E9}" destId="{E9794065-3D70-43E3-9900-B99E633EF6BF}" srcOrd="0" destOrd="0" presId="urn:microsoft.com/office/officeart/2008/layout/LinedList"/>
    <dgm:cxn modelId="{C3F41116-C5BA-486B-81E1-721C076FE5B4}" srcId="{C51BB2A4-FCCA-494D-A121-85D6EBC1CAAA}" destId="{A6160291-8E65-4115-B953-C0C59E7A809B}" srcOrd="0" destOrd="0" parTransId="{0F8A9891-8CBF-4585-9931-27A8DB40B63A}" sibTransId="{EB1ABDD8-B73E-4957-9CDB-50AAD1003114}"/>
    <dgm:cxn modelId="{944F3B9B-886D-4D95-8588-D1BCA9DC8157}" type="presOf" srcId="{5CED9AF2-78A4-467F-8D70-EF673DA87930}" destId="{9063043E-F043-47EF-B4D5-E30AB0C8C3F7}" srcOrd="0" destOrd="0" presId="urn:microsoft.com/office/officeart/2008/layout/LinedList"/>
    <dgm:cxn modelId="{CBEDC08B-8732-4B44-A80E-8E66186306FD}" type="presOf" srcId="{51269E02-4E2C-4F2A-BB1D-A4B7913138BA}" destId="{246DB4AC-A752-4A4E-83AA-0EEFF75A171A}" srcOrd="0" destOrd="0" presId="urn:microsoft.com/office/officeart/2008/layout/LinedList"/>
    <dgm:cxn modelId="{72948315-149B-489C-9CAE-6DA3F63CA3AE}" type="presParOf" srcId="{873AAFAA-F4EF-4A84-BB21-307467188252}" destId="{B6F1EE1A-FFA3-4648-9491-5635C3341A57}" srcOrd="0" destOrd="0" presId="urn:microsoft.com/office/officeart/2008/layout/LinedList"/>
    <dgm:cxn modelId="{4C4A49E8-ADB2-4590-9A71-50C113347676}" type="presParOf" srcId="{873AAFAA-F4EF-4A84-BB21-307467188252}" destId="{45946C9A-1B2B-4D14-AAB7-59C3D69844C6}" srcOrd="1" destOrd="0" presId="urn:microsoft.com/office/officeart/2008/layout/LinedList"/>
    <dgm:cxn modelId="{E7437EDD-9472-4F99-8F36-E1FA104F87B6}" type="presParOf" srcId="{45946C9A-1B2B-4D14-AAB7-59C3D69844C6}" destId="{DCECA1A6-802B-46B5-9221-A8F90885FC83}" srcOrd="0" destOrd="0" presId="urn:microsoft.com/office/officeart/2008/layout/LinedList"/>
    <dgm:cxn modelId="{AA35D9FB-5EFF-4CE4-AFB6-E8455DF5D8CF}" type="presParOf" srcId="{45946C9A-1B2B-4D14-AAB7-59C3D69844C6}" destId="{ABC662E0-2C2D-4700-8F68-908F8F10EAFC}" srcOrd="1" destOrd="0" presId="urn:microsoft.com/office/officeart/2008/layout/LinedList"/>
    <dgm:cxn modelId="{648F2252-4441-4208-85DE-3DD764DE973E}" type="presParOf" srcId="{ABC662E0-2C2D-4700-8F68-908F8F10EAFC}" destId="{6B4DB128-6DC7-4509-988D-2006DEA6B168}" srcOrd="0" destOrd="0" presId="urn:microsoft.com/office/officeart/2008/layout/LinedList"/>
    <dgm:cxn modelId="{CDA4D179-C5C8-4326-8FBB-E149B5B23A23}" type="presParOf" srcId="{ABC662E0-2C2D-4700-8F68-908F8F10EAFC}" destId="{EE75664C-D6F1-4F71-BAE9-51D0026770D6}" srcOrd="1" destOrd="0" presId="urn:microsoft.com/office/officeart/2008/layout/LinedList"/>
    <dgm:cxn modelId="{3B316CC5-759F-4549-A81B-D65776A193A8}" type="presParOf" srcId="{EE75664C-D6F1-4F71-BAE9-51D0026770D6}" destId="{43378EF3-0CFF-456A-BB2A-1DA6EA9B470C}" srcOrd="0" destOrd="0" presId="urn:microsoft.com/office/officeart/2008/layout/LinedList"/>
    <dgm:cxn modelId="{00FBD88D-2888-4360-87FD-3676EA82BF3C}" type="presParOf" srcId="{EE75664C-D6F1-4F71-BAE9-51D0026770D6}" destId="{FED5C76E-EAEF-4FFB-A6BA-6198FE7A1932}" srcOrd="1" destOrd="0" presId="urn:microsoft.com/office/officeart/2008/layout/LinedList"/>
    <dgm:cxn modelId="{F3D51403-7D1A-47B6-8A6C-50F3F01F3F62}" type="presParOf" srcId="{EE75664C-D6F1-4F71-BAE9-51D0026770D6}" destId="{31C003AF-5139-4F19-934F-AD95CB2B5046}" srcOrd="2" destOrd="0" presId="urn:microsoft.com/office/officeart/2008/layout/LinedList"/>
    <dgm:cxn modelId="{C62AF6FD-9039-4ED2-9512-77C024D0E462}" type="presParOf" srcId="{ABC662E0-2C2D-4700-8F68-908F8F10EAFC}" destId="{0162EA17-7587-4B21-9455-85C3251C16D3}" srcOrd="2" destOrd="0" presId="urn:microsoft.com/office/officeart/2008/layout/LinedList"/>
    <dgm:cxn modelId="{CF8BDE38-5DE2-4B58-B3D0-3133E61022DA}" type="presParOf" srcId="{ABC662E0-2C2D-4700-8F68-908F8F10EAFC}" destId="{3C87C14D-E3EF-4FD8-A5BE-6D82AC817317}" srcOrd="3" destOrd="0" presId="urn:microsoft.com/office/officeart/2008/layout/LinedList"/>
    <dgm:cxn modelId="{43FE9B0A-4FE7-428C-85F9-856C6A909709}" type="presParOf" srcId="{ABC662E0-2C2D-4700-8F68-908F8F10EAFC}" destId="{DAEB3D95-07B5-4F71-AE28-2CD6364A80E1}" srcOrd="4" destOrd="0" presId="urn:microsoft.com/office/officeart/2008/layout/LinedList"/>
    <dgm:cxn modelId="{2190929A-7DBA-4634-8A57-42E708F18C82}" type="presParOf" srcId="{DAEB3D95-07B5-4F71-AE28-2CD6364A80E1}" destId="{36DDFCFE-E3B0-4DD2-84C7-FB23E7495CF2}" srcOrd="0" destOrd="0" presId="urn:microsoft.com/office/officeart/2008/layout/LinedList"/>
    <dgm:cxn modelId="{EBE0D500-DDBE-4FAD-A826-37DBA7734DF0}" type="presParOf" srcId="{DAEB3D95-07B5-4F71-AE28-2CD6364A80E1}" destId="{74DBF20F-C0EA-4620-9E13-8F92DA347AF0}" srcOrd="1" destOrd="0" presId="urn:microsoft.com/office/officeart/2008/layout/LinedList"/>
    <dgm:cxn modelId="{1B8D22E8-5A35-47D7-928E-4E19DDD213CD}" type="presParOf" srcId="{DAEB3D95-07B5-4F71-AE28-2CD6364A80E1}" destId="{FC36D412-C79A-4355-992D-C93EEF4F5409}" srcOrd="2" destOrd="0" presId="urn:microsoft.com/office/officeart/2008/layout/LinedList"/>
    <dgm:cxn modelId="{2ECB3E77-9BA7-472A-A917-72A53CA7AC7E}" type="presParOf" srcId="{ABC662E0-2C2D-4700-8F68-908F8F10EAFC}" destId="{1214B3E3-D1D4-4BFE-AF63-671B51D2D609}" srcOrd="5" destOrd="0" presId="urn:microsoft.com/office/officeart/2008/layout/LinedList"/>
    <dgm:cxn modelId="{BDC46B05-840E-4EEE-A93A-4633A5336DB7}" type="presParOf" srcId="{ABC662E0-2C2D-4700-8F68-908F8F10EAFC}" destId="{6DC5221B-A6E8-4429-94DD-227EA94CB4FA}" srcOrd="6" destOrd="0" presId="urn:microsoft.com/office/officeart/2008/layout/LinedList"/>
    <dgm:cxn modelId="{0693E279-2AD4-400A-B81E-5009970D3479}" type="presParOf" srcId="{ABC662E0-2C2D-4700-8F68-908F8F10EAFC}" destId="{880E9F3C-753A-43DE-9CD0-86CFCA991347}" srcOrd="7" destOrd="0" presId="urn:microsoft.com/office/officeart/2008/layout/LinedList"/>
    <dgm:cxn modelId="{EBF883CE-0024-4380-BA76-43E667CAA798}" type="presParOf" srcId="{880E9F3C-753A-43DE-9CD0-86CFCA991347}" destId="{13B717FE-E4FE-49E2-A758-64A03FD7EAEA}" srcOrd="0" destOrd="0" presId="urn:microsoft.com/office/officeart/2008/layout/LinedList"/>
    <dgm:cxn modelId="{AFA008F7-E986-4BBA-8639-B453E43B87C3}" type="presParOf" srcId="{880E9F3C-753A-43DE-9CD0-86CFCA991347}" destId="{C3EDCCAF-0AF6-418F-AC31-D87E0861C14B}" srcOrd="1" destOrd="0" presId="urn:microsoft.com/office/officeart/2008/layout/LinedList"/>
    <dgm:cxn modelId="{CF1EFA2D-6861-4D09-96EC-16FD48CC25DE}" type="presParOf" srcId="{880E9F3C-753A-43DE-9CD0-86CFCA991347}" destId="{6E72F274-F12A-49EE-8AA6-B943D82D09B8}" srcOrd="2" destOrd="0" presId="urn:microsoft.com/office/officeart/2008/layout/LinedList"/>
    <dgm:cxn modelId="{036E13C3-25B6-4525-A8AD-05B4E18093C4}" type="presParOf" srcId="{ABC662E0-2C2D-4700-8F68-908F8F10EAFC}" destId="{B8303BC0-0013-467F-B544-1990143C8CC7}" srcOrd="8" destOrd="0" presId="urn:microsoft.com/office/officeart/2008/layout/LinedList"/>
    <dgm:cxn modelId="{E9B9F148-2B95-4652-B16C-3F5B8A38F3A0}" type="presParOf" srcId="{ABC662E0-2C2D-4700-8F68-908F8F10EAFC}" destId="{EC262C2B-AC79-4C6E-B4DF-03AD91A8A24E}" srcOrd="9" destOrd="0" presId="urn:microsoft.com/office/officeart/2008/layout/LinedList"/>
    <dgm:cxn modelId="{895D067C-045C-4036-9AA2-1A7A1DCA9AA5}" type="presParOf" srcId="{ABC662E0-2C2D-4700-8F68-908F8F10EAFC}" destId="{FB689BFD-ADC1-45D3-AD6E-2814D8DA55F4}" srcOrd="10" destOrd="0" presId="urn:microsoft.com/office/officeart/2008/layout/LinedList"/>
    <dgm:cxn modelId="{0ED0365E-F734-4FC6-89AB-B5070151AD1E}" type="presParOf" srcId="{FB689BFD-ADC1-45D3-AD6E-2814D8DA55F4}" destId="{75E1386F-A8CF-4E7C-892D-7E518C42CBAD}" srcOrd="0" destOrd="0" presId="urn:microsoft.com/office/officeart/2008/layout/LinedList"/>
    <dgm:cxn modelId="{01831017-B75F-4BF3-807D-538D71F37FA9}" type="presParOf" srcId="{FB689BFD-ADC1-45D3-AD6E-2814D8DA55F4}" destId="{E9794065-3D70-43E3-9900-B99E633EF6BF}" srcOrd="1" destOrd="0" presId="urn:microsoft.com/office/officeart/2008/layout/LinedList"/>
    <dgm:cxn modelId="{C334D288-DC9A-4AE1-AD53-CE80113EEECC}" type="presParOf" srcId="{FB689BFD-ADC1-45D3-AD6E-2814D8DA55F4}" destId="{95E0F5AC-BD76-4459-8E80-BBBA9F91A6DD}" srcOrd="2" destOrd="0" presId="urn:microsoft.com/office/officeart/2008/layout/LinedList"/>
    <dgm:cxn modelId="{2FEC4824-3FFB-46FD-B883-FAF01BF0E781}" type="presParOf" srcId="{ABC662E0-2C2D-4700-8F68-908F8F10EAFC}" destId="{F8A8E820-085D-4793-9C94-4C7066ACABF7}" srcOrd="11" destOrd="0" presId="urn:microsoft.com/office/officeart/2008/layout/LinedList"/>
    <dgm:cxn modelId="{3267F63B-90DA-4F7B-B414-618D0F613DCC}" type="presParOf" srcId="{ABC662E0-2C2D-4700-8F68-908F8F10EAFC}" destId="{C6B746C9-CB33-4A3C-95E3-02D9301B4D3B}" srcOrd="12" destOrd="0" presId="urn:microsoft.com/office/officeart/2008/layout/LinedList"/>
    <dgm:cxn modelId="{38C3CE1C-CCC6-4CFC-AB97-530B5A5FAE18}" type="presParOf" srcId="{ABC662E0-2C2D-4700-8F68-908F8F10EAFC}" destId="{5E43F887-F992-4099-8244-12CDC96FF00F}" srcOrd="13" destOrd="0" presId="urn:microsoft.com/office/officeart/2008/layout/LinedList"/>
    <dgm:cxn modelId="{7671F41B-6B0C-490E-AAF7-554E0CD2F652}" type="presParOf" srcId="{5E43F887-F992-4099-8244-12CDC96FF00F}" destId="{235EAD5E-9403-4471-8875-37547ECC1DB5}" srcOrd="0" destOrd="0" presId="urn:microsoft.com/office/officeart/2008/layout/LinedList"/>
    <dgm:cxn modelId="{DE5C9CE2-1E80-4039-829B-3D0C2EC63826}" type="presParOf" srcId="{5E43F887-F992-4099-8244-12CDC96FF00F}" destId="{246DB4AC-A752-4A4E-83AA-0EEFF75A171A}" srcOrd="1" destOrd="0" presId="urn:microsoft.com/office/officeart/2008/layout/LinedList"/>
    <dgm:cxn modelId="{CE048C0D-FAF0-4505-B5CF-A9A61B175EC8}" type="presParOf" srcId="{5E43F887-F992-4099-8244-12CDC96FF00F}" destId="{C90214F1-C33B-4A60-AA69-A6E08C6BC8C5}" srcOrd="2" destOrd="0" presId="urn:microsoft.com/office/officeart/2008/layout/LinedList"/>
    <dgm:cxn modelId="{555B9BAE-8183-4794-9C08-70CC9D8C1A05}" type="presParOf" srcId="{ABC662E0-2C2D-4700-8F68-908F8F10EAFC}" destId="{7CB102DA-414B-439A-BCAF-A082BD38F220}" srcOrd="14" destOrd="0" presId="urn:microsoft.com/office/officeart/2008/layout/LinedList"/>
    <dgm:cxn modelId="{540D07E7-C4EE-485C-9CE1-95F7E0DA9B55}" type="presParOf" srcId="{ABC662E0-2C2D-4700-8F68-908F8F10EAFC}" destId="{95694C07-B1B5-4168-A72F-41EC21EAE6C5}" srcOrd="15" destOrd="0" presId="urn:microsoft.com/office/officeart/2008/layout/LinedList"/>
    <dgm:cxn modelId="{4FFF24EF-5EC0-4D9F-8B24-B269435E63EF}" type="presParOf" srcId="{ABC662E0-2C2D-4700-8F68-908F8F10EAFC}" destId="{E6A551B1-B808-43B2-B1CB-E25EF71C565C}" srcOrd="16" destOrd="0" presId="urn:microsoft.com/office/officeart/2008/layout/LinedList"/>
    <dgm:cxn modelId="{5096EB68-FC1A-4709-8403-0BDE25C75CD7}" type="presParOf" srcId="{E6A551B1-B808-43B2-B1CB-E25EF71C565C}" destId="{5DD5A708-9F57-45F0-B1D1-3B94A4958C39}" srcOrd="0" destOrd="0" presId="urn:microsoft.com/office/officeart/2008/layout/LinedList"/>
    <dgm:cxn modelId="{A76F69DD-25C4-4DAE-BCA6-7FE565B37515}" type="presParOf" srcId="{E6A551B1-B808-43B2-B1CB-E25EF71C565C}" destId="{9063043E-F043-47EF-B4D5-E30AB0C8C3F7}" srcOrd="1" destOrd="0" presId="urn:microsoft.com/office/officeart/2008/layout/LinedList"/>
    <dgm:cxn modelId="{0B732FF6-0CEB-44AD-BA69-3B82BD0C0A28}" type="presParOf" srcId="{E6A551B1-B808-43B2-B1CB-E25EF71C565C}" destId="{267A4650-177E-49A9-87D0-E6289A93C2A3}" srcOrd="2" destOrd="0" presId="urn:microsoft.com/office/officeart/2008/layout/LinedList"/>
    <dgm:cxn modelId="{247FC4F0-61CD-4157-BBA2-6EA22AEFCDB4}" type="presParOf" srcId="{ABC662E0-2C2D-4700-8F68-908F8F10EAFC}" destId="{D1E85316-939B-4BA8-A665-5434CDF18688}" srcOrd="17" destOrd="0" presId="urn:microsoft.com/office/officeart/2008/layout/LinedList"/>
    <dgm:cxn modelId="{5F5DC16B-E970-4EA4-98F2-8FA17710DFF7}" type="presParOf" srcId="{ABC662E0-2C2D-4700-8F68-908F8F10EAFC}" destId="{1BAC124D-7272-46DE-817E-D2D3ECC321B0}" srcOrd="18" destOrd="0" presId="urn:microsoft.com/office/officeart/2008/layout/LinedList"/>
    <dgm:cxn modelId="{DF410859-3274-478F-B2A3-38DA0B80BBC4}" type="presParOf" srcId="{ABC662E0-2C2D-4700-8F68-908F8F10EAFC}" destId="{37ACFB79-F8F5-49A6-BD58-19597FDDC034}" srcOrd="19" destOrd="0" presId="urn:microsoft.com/office/officeart/2008/layout/LinedList"/>
    <dgm:cxn modelId="{8DDEDC1E-2C9C-4992-B532-3C2E7C152CE6}" type="presParOf" srcId="{37ACFB79-F8F5-49A6-BD58-19597FDDC034}" destId="{C6EBBFE8-7B1E-4C73-B9E6-9BA053C0F356}" srcOrd="0" destOrd="0" presId="urn:microsoft.com/office/officeart/2008/layout/LinedList"/>
    <dgm:cxn modelId="{80553470-E251-447D-B93D-BF2FE11566BA}" type="presParOf" srcId="{37ACFB79-F8F5-49A6-BD58-19597FDDC034}" destId="{357BB285-6431-49A8-8CFD-CC463FF8D77C}" srcOrd="1" destOrd="0" presId="urn:microsoft.com/office/officeart/2008/layout/LinedList"/>
    <dgm:cxn modelId="{903D6AEC-B6FE-4321-A82D-80A43F91B7E3}" type="presParOf" srcId="{37ACFB79-F8F5-49A6-BD58-19597FDDC034}" destId="{95FA0769-70DE-449B-928F-965CB2E6342A}" srcOrd="2" destOrd="0" presId="urn:microsoft.com/office/officeart/2008/layout/LinedList"/>
    <dgm:cxn modelId="{C28E449F-5EE0-42F6-A437-F91438657DEA}" type="presParOf" srcId="{ABC662E0-2C2D-4700-8F68-908F8F10EAFC}" destId="{AFA24B49-FCEF-4E28-91A3-B917FC0EF064}" srcOrd="20" destOrd="0" presId="urn:microsoft.com/office/officeart/2008/layout/LinedList"/>
    <dgm:cxn modelId="{7FE1A1FF-AB4A-41C5-82BA-62ED0672A143}" type="presParOf" srcId="{ABC662E0-2C2D-4700-8F68-908F8F10EAFC}" destId="{D56B1935-51C8-43CF-8F0A-97F8314C4B18}" srcOrd="21" destOrd="0" presId="urn:microsoft.com/office/officeart/2008/layout/LinedList"/>
    <dgm:cxn modelId="{D7170F3E-BC88-4B70-8188-47EBCAA407ED}" type="presParOf" srcId="{ABC662E0-2C2D-4700-8F68-908F8F10EAFC}" destId="{F8091247-8CEA-4324-BA63-ED0071FB0D23}" srcOrd="22" destOrd="0" presId="urn:microsoft.com/office/officeart/2008/layout/LinedList"/>
    <dgm:cxn modelId="{B3E6982C-DDCD-454D-938F-88C50B77AEA1}" type="presParOf" srcId="{F8091247-8CEA-4324-BA63-ED0071FB0D23}" destId="{D4EE08CB-FAD5-4C6F-80EF-D18F73AD985B}" srcOrd="0" destOrd="0" presId="urn:microsoft.com/office/officeart/2008/layout/LinedList"/>
    <dgm:cxn modelId="{4F5885BD-0ED5-43E0-AF4F-BF2C171F6F4D}" type="presParOf" srcId="{F8091247-8CEA-4324-BA63-ED0071FB0D23}" destId="{26212E22-85AC-4092-A9FB-2D5ED05FD5DF}" srcOrd="1" destOrd="0" presId="urn:microsoft.com/office/officeart/2008/layout/LinedList"/>
    <dgm:cxn modelId="{EE92CDF2-A63C-49B0-AF85-8D8E82FCE9F7}" type="presParOf" srcId="{F8091247-8CEA-4324-BA63-ED0071FB0D23}" destId="{6F8DF25E-C671-4C4A-B1B0-4B4A2C04231C}" srcOrd="2" destOrd="0" presId="urn:microsoft.com/office/officeart/2008/layout/LinedList"/>
    <dgm:cxn modelId="{0A89A90A-D9AF-46F5-BF71-91160BCCD754}" type="presParOf" srcId="{ABC662E0-2C2D-4700-8F68-908F8F10EAFC}" destId="{0F568B70-8F22-43BE-91F7-6FE21AAAD024}" srcOrd="23" destOrd="0" presId="urn:microsoft.com/office/officeart/2008/layout/LinedList"/>
    <dgm:cxn modelId="{940B3C77-4CE7-42A6-925E-5145542D4A45}" type="presParOf" srcId="{ABC662E0-2C2D-4700-8F68-908F8F10EAFC}" destId="{599694D6-2DDD-4514-B749-D65A715E5E9B}" srcOrd="24"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5F63C6E-9521-46D2-9B19-E7A18DCF4018}" type="datetimeFigureOut">
              <a:rPr lang="it-IT" smtClean="0"/>
              <a:pPr/>
              <a:t>10/10/2022</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47852FE-0FD3-4FDC-B9B0-791052C60C9A}"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10/10/2022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10/10/2022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10/10/2022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10/10/2022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10/10/2022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10/10/2022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10/10/2022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10/10/2022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dbtecheurope.eu/"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3875" t="26900" r="48026" b="40551"/>
          <a:stretch>
            <a:fillRect/>
          </a:stretch>
        </p:blipFill>
        <p:spPr bwMode="auto">
          <a:xfrm>
            <a:off x="70992" y="332656"/>
            <a:ext cx="4645024" cy="2232248"/>
          </a:xfrm>
          <a:prstGeom prst="rect">
            <a:avLst/>
          </a:prstGeom>
          <a:noFill/>
          <a:ln w="9525">
            <a:noFill/>
            <a:miter lim="800000"/>
            <a:headEnd/>
            <a:tailEnd/>
          </a:ln>
        </p:spPr>
      </p:pic>
      <p:pic>
        <p:nvPicPr>
          <p:cNvPr id="5" name="Immagine 4" descr="logo caritasitaliana.jpg"/>
          <p:cNvPicPr>
            <a:picLocks noChangeAspect="1"/>
          </p:cNvPicPr>
          <p:nvPr/>
        </p:nvPicPr>
        <p:blipFill>
          <a:blip r:embed="rId3" cstate="print"/>
          <a:stretch>
            <a:fillRect/>
          </a:stretch>
        </p:blipFill>
        <p:spPr>
          <a:xfrm>
            <a:off x="2699792" y="1196752"/>
            <a:ext cx="1797968" cy="725533"/>
          </a:xfrm>
          <a:prstGeom prst="rect">
            <a:avLst/>
          </a:prstGeom>
        </p:spPr>
      </p:pic>
      <p:sp>
        <p:nvSpPr>
          <p:cNvPr id="6" name="CasellaDiTesto 5"/>
          <p:cNvSpPr txBox="1"/>
          <p:nvPr/>
        </p:nvSpPr>
        <p:spPr>
          <a:xfrm>
            <a:off x="1403648" y="2996952"/>
            <a:ext cx="6696744" cy="2308324"/>
          </a:xfrm>
          <a:prstGeom prst="rect">
            <a:avLst/>
          </a:prstGeom>
          <a:noFill/>
        </p:spPr>
        <p:txBody>
          <a:bodyPr wrap="square" rtlCol="0">
            <a:spAutoFit/>
          </a:bodyPr>
          <a:lstStyle/>
          <a:p>
            <a:pPr algn="ctr"/>
            <a:r>
              <a:rPr lang="it-IT" sz="3200" b="1" dirty="0" smtClean="0">
                <a:solidFill>
                  <a:schemeClr val="accent1"/>
                </a:solidFill>
              </a:rPr>
              <a:t>Dall’aula alla professione</a:t>
            </a:r>
          </a:p>
          <a:p>
            <a:pPr algn="ctr"/>
            <a:endParaRPr lang="it-IT" sz="2800" b="1" dirty="0" smtClean="0">
              <a:solidFill>
                <a:schemeClr val="accent1"/>
              </a:solidFill>
            </a:endParaRPr>
          </a:p>
          <a:p>
            <a:pPr algn="ctr"/>
            <a:r>
              <a:rPr lang="it-IT" sz="2800" dirty="0" smtClean="0"/>
              <a:t>Orizzonti di futuro per i giovani europei con vissuti di povertà e disagio sociale </a:t>
            </a:r>
          </a:p>
          <a:p>
            <a:pPr algn="ctr"/>
            <a:endParaRPr lang="it-IT" sz="2800" dirty="0" smtClean="0"/>
          </a:p>
        </p:txBody>
      </p:sp>
      <p:pic>
        <p:nvPicPr>
          <p:cNvPr id="7" name="Picture 2"/>
          <p:cNvPicPr>
            <a:picLocks noChangeAspect="1" noChangeArrowheads="1"/>
          </p:cNvPicPr>
          <p:nvPr/>
        </p:nvPicPr>
        <p:blipFill>
          <a:blip r:embed="rId2" cstate="print"/>
          <a:srcRect l="50724" t="31100" r="13839" b="46851"/>
          <a:stretch>
            <a:fillRect/>
          </a:stretch>
        </p:blipFill>
        <p:spPr bwMode="auto">
          <a:xfrm>
            <a:off x="4823520" y="908720"/>
            <a:ext cx="4320480"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aly – Don Bosco's first apprenticeship contract turns 170 years old">
            <a:extLst>
              <a:ext uri="{FF2B5EF4-FFF2-40B4-BE49-F238E27FC236}">
                <a16:creationId xmlns:a16="http://schemas.microsoft.com/office/drawing/2014/main" xmlns="" id="{3B0BB64C-BBE7-4A97-9852-DA283E0F49C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612" y="4576212"/>
            <a:ext cx="4061334" cy="228178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Immagine">
            <a:extLst>
              <a:ext uri="{FF2B5EF4-FFF2-40B4-BE49-F238E27FC236}">
                <a16:creationId xmlns:a16="http://schemas.microsoft.com/office/drawing/2014/main" xmlns="" id="{76A5D65A-C9BD-4986-B326-BDD666A26A7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177813" y="33917"/>
            <a:ext cx="4994216" cy="7009427"/>
          </a:xfrm>
          <a:prstGeom prst="rect">
            <a:avLst/>
          </a:prstGeom>
          <a:solidFill>
            <a:srgbClr val="FFFFFF"/>
          </a:solidFill>
        </p:spPr>
      </p:pic>
      <p:sp>
        <p:nvSpPr>
          <p:cNvPr id="3" name="Titolo 1">
            <a:extLst>
              <a:ext uri="{FF2B5EF4-FFF2-40B4-BE49-F238E27FC236}">
                <a16:creationId xmlns:a16="http://schemas.microsoft.com/office/drawing/2014/main" xmlns="" id="{45501478-AF00-4964-AF16-7AD7F16E7A6D}"/>
              </a:ext>
            </a:extLst>
          </p:cNvPr>
          <p:cNvSpPr txBox="1">
            <a:spLocks/>
          </p:cNvSpPr>
          <p:nvPr/>
        </p:nvSpPr>
        <p:spPr>
          <a:xfrm>
            <a:off x="323528" y="48187"/>
            <a:ext cx="374441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smtClean="0">
                <a:solidFill>
                  <a:schemeClr val="tx2"/>
                </a:solidFill>
              </a:rPr>
              <a:t>Da 170 anni</a:t>
            </a:r>
          </a:p>
          <a:p>
            <a:r>
              <a:rPr lang="it-IT" sz="3200" b="1" dirty="0" smtClean="0">
                <a:solidFill>
                  <a:schemeClr val="tx2"/>
                </a:solidFill>
              </a:rPr>
              <a:t>con gli apprendisti</a:t>
            </a:r>
            <a:endParaRPr lang="it-IT" sz="3200" b="1" dirty="0">
              <a:solidFill>
                <a:schemeClr val="tx2"/>
              </a:solidFill>
            </a:endParaRPr>
          </a:p>
        </p:txBody>
      </p:sp>
      <p:sp>
        <p:nvSpPr>
          <p:cNvPr id="4" name="Titolo 1">
            <a:extLst>
              <a:ext uri="{FF2B5EF4-FFF2-40B4-BE49-F238E27FC236}">
                <a16:creationId xmlns:a16="http://schemas.microsoft.com/office/drawing/2014/main" xmlns="" id="{E0582CE5-B20C-4182-BA86-FA1F301AB217}"/>
              </a:ext>
            </a:extLst>
          </p:cNvPr>
          <p:cNvSpPr txBox="1">
            <a:spLocks/>
          </p:cNvSpPr>
          <p:nvPr/>
        </p:nvSpPr>
        <p:spPr>
          <a:xfrm>
            <a:off x="928741" y="4186916"/>
            <a:ext cx="2963186" cy="79849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it-IT" sz="2800" b="1" dirty="0"/>
              <a:t>8 </a:t>
            </a:r>
            <a:r>
              <a:rPr lang="it-IT" sz="2800" b="1" dirty="0" smtClean="0"/>
              <a:t>febbraio </a:t>
            </a:r>
            <a:r>
              <a:rPr lang="it-IT" sz="2800" b="1" dirty="0"/>
              <a:t>1852</a:t>
            </a:r>
          </a:p>
        </p:txBody>
      </p:sp>
      <p:pic>
        <p:nvPicPr>
          <p:cNvPr id="6" name="Immagine 5">
            <a:hlinkClick r:id="rId4"/>
            <a:extLst>
              <a:ext uri="{FF2B5EF4-FFF2-40B4-BE49-F238E27FC236}">
                <a16:creationId xmlns:a16="http://schemas.microsoft.com/office/drawing/2014/main" xmlns="" id="{9CED3C9A-22D7-DEB8-8E08-531326DB031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67911" y="1260767"/>
            <a:ext cx="1142423" cy="1522611"/>
          </a:xfrm>
          <a:prstGeom prst="rect">
            <a:avLst/>
          </a:prstGeom>
        </p:spPr>
      </p:pic>
      <p:pic>
        <p:nvPicPr>
          <p:cNvPr id="8" name="Immagin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573693" y="2940943"/>
            <a:ext cx="2604120" cy="1025372"/>
          </a:xfrm>
          <a:prstGeom prst="rect">
            <a:avLst/>
          </a:prstGeom>
        </p:spPr>
      </p:pic>
      <p:pic>
        <p:nvPicPr>
          <p:cNvPr id="9" name="Immagin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14156" y="1299750"/>
            <a:ext cx="943886" cy="1396526"/>
          </a:xfrm>
          <a:prstGeom prst="rect">
            <a:avLst/>
          </a:prstGeom>
        </p:spPr>
      </p:pic>
      <p:pic>
        <p:nvPicPr>
          <p:cNvPr id="4098" name="Picture 2" descr="Federazione Nazionale CNOS-FAP | LinkedIn"/>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29493" y="2765856"/>
            <a:ext cx="1351480" cy="1351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4492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Uma imagem com mapa&#10;&#10;Descrição gerada automaticamente">
            <a:extLst>
              <a:ext uri="{FF2B5EF4-FFF2-40B4-BE49-F238E27FC236}">
                <a16:creationId xmlns:a16="http://schemas.microsoft.com/office/drawing/2014/main" xmlns="" id="{5CE73546-630E-3341-8A97-FD9D01DD90D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63888" y="24468"/>
            <a:ext cx="5580112" cy="5804990"/>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418" y="-25305"/>
            <a:ext cx="2462350" cy="3281798"/>
          </a:xfrm>
          <a:prstGeom prst="rect">
            <a:avLst/>
          </a:prstGeom>
        </p:spPr>
      </p:pic>
      <p:graphicFrame>
        <p:nvGraphicFramePr>
          <p:cNvPr id="5" name="Diagramma 4"/>
          <p:cNvGraphicFramePr/>
          <p:nvPr>
            <p:extLst>
              <p:ext uri="{D42A27DB-BD31-4B8C-83A1-F6EECF244321}">
                <p14:modId xmlns:p14="http://schemas.microsoft.com/office/powerpoint/2010/main" xmlns="" val="2862203335"/>
              </p:ext>
            </p:extLst>
          </p:nvPr>
        </p:nvGraphicFramePr>
        <p:xfrm>
          <a:off x="-684584" y="2996952"/>
          <a:ext cx="5400600" cy="4005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15403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5064379"/>
            <a:ext cx="4572000" cy="1482970"/>
          </a:xfrm>
          <a:prstGeom prst="rect">
            <a:avLst/>
          </a:prstGeom>
        </p:spPr>
        <p:txBody>
          <a:bodyPr>
            <a:spAutoFit/>
          </a:bodyPr>
          <a:lstStyle/>
          <a:p>
            <a:pPr>
              <a:lnSpc>
                <a:spcPct val="107000"/>
              </a:lnSpc>
              <a:spcAft>
                <a:spcPts val="800"/>
              </a:spcAft>
            </a:pPr>
            <a:r>
              <a:rPr lang="it-IT" b="1" dirty="0">
                <a:latin typeface="Calibri" panose="020F0502020204030204" pitchFamily="34" charset="0"/>
                <a:ea typeface="Calibri" panose="020F0502020204030204" pitchFamily="34" charset="0"/>
                <a:cs typeface="Times New Roman" panose="02020603050405020304" pitchFamily="18" charset="0"/>
              </a:rPr>
              <a:t>Media</a:t>
            </a:r>
            <a:r>
              <a:rPr lang="it-IT" dirty="0">
                <a:latin typeface="Calibri" panose="020F0502020204030204" pitchFamily="34" charset="0"/>
                <a:ea typeface="Calibri" panose="020F0502020204030204" pitchFamily="34" charset="0"/>
                <a:cs typeface="Times New Roman" panose="02020603050405020304" pitchFamily="18" charset="0"/>
              </a:rPr>
              <a:t> di 448 </a:t>
            </a:r>
            <a:r>
              <a:rPr lang="it-IT" b="1" dirty="0">
                <a:latin typeface="Calibri" panose="020F0502020204030204" pitchFamily="34" charset="0"/>
                <a:ea typeface="Calibri" panose="020F0502020204030204" pitchFamily="34" charset="0"/>
                <a:cs typeface="Times New Roman" panose="02020603050405020304" pitchFamily="18" charset="0"/>
              </a:rPr>
              <a:t>studenti per centro di formazione professionale</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Massimo: 2000</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Minimo: 30</a:t>
            </a:r>
          </a:p>
        </p:txBody>
      </p:sp>
      <p:sp>
        <p:nvSpPr>
          <p:cNvPr id="3" name="Rettangolo 2"/>
          <p:cNvSpPr/>
          <p:nvPr/>
        </p:nvSpPr>
        <p:spPr>
          <a:xfrm>
            <a:off x="4283968" y="79994"/>
            <a:ext cx="5005397" cy="2383473"/>
          </a:xfrm>
          <a:prstGeom prst="rect">
            <a:avLst/>
          </a:prstGeom>
        </p:spPr>
        <p:txBody>
          <a:bodyPr wrap="square">
            <a:spAutoFit/>
          </a:bodyPr>
          <a:lstStyle/>
          <a:p>
            <a:pPr algn="ctr">
              <a:lnSpc>
                <a:spcPct val="107000"/>
              </a:lnSpc>
              <a:spcAft>
                <a:spcPts val="800"/>
              </a:spcAft>
            </a:pPr>
            <a:r>
              <a:rPr lang="it-IT" b="1" dirty="0">
                <a:latin typeface="Calibri" panose="020F0502020204030204" pitchFamily="34" charset="0"/>
                <a:ea typeface="Calibri" panose="020F0502020204030204" pitchFamily="34" charset="0"/>
                <a:cs typeface="Times New Roman" panose="02020603050405020304" pitchFamily="18" charset="0"/>
              </a:rPr>
              <a:t>T</a:t>
            </a:r>
            <a:r>
              <a:rPr lang="it-IT" b="1" dirty="0" smtClean="0">
                <a:latin typeface="Calibri" panose="020F0502020204030204" pitchFamily="34" charset="0"/>
                <a:ea typeface="Calibri" panose="020F0502020204030204" pitchFamily="34" charset="0"/>
                <a:cs typeface="Times New Roman" panose="02020603050405020304" pitchFamily="18" charset="0"/>
              </a:rPr>
              <a:t>otale studenti</a:t>
            </a:r>
          </a:p>
          <a:p>
            <a:pPr algn="ctr">
              <a:lnSpc>
                <a:spcPct val="107000"/>
              </a:lnSpc>
              <a:spcAft>
                <a:spcPts val="800"/>
              </a:spcAft>
            </a:pPr>
            <a:r>
              <a:rPr lang="it-IT" b="1" dirty="0" smtClean="0">
                <a:latin typeface="Calibri" panose="020F0502020204030204" pitchFamily="34" charset="0"/>
                <a:ea typeface="Calibri" panose="020F0502020204030204" pitchFamily="34" charset="0"/>
                <a:cs typeface="Times New Roman" panose="02020603050405020304" pitchFamily="18" charset="0"/>
              </a:rPr>
              <a:t>dei </a:t>
            </a:r>
            <a:r>
              <a:rPr lang="it-IT" b="1" dirty="0">
                <a:latin typeface="Calibri" panose="020F0502020204030204" pitchFamily="34" charset="0"/>
                <a:ea typeface="Calibri" panose="020F0502020204030204" pitchFamily="34" charset="0"/>
                <a:cs typeface="Times New Roman" panose="02020603050405020304" pitchFamily="18" charset="0"/>
              </a:rPr>
              <a:t>centri di formazione professionale </a:t>
            </a:r>
            <a:r>
              <a:rPr lang="it-IT" b="1" dirty="0" smtClean="0">
                <a:latin typeface="Calibri" panose="020F0502020204030204" pitchFamily="34" charset="0"/>
                <a:ea typeface="Calibri" panose="020F0502020204030204" pitchFamily="34" charset="0"/>
                <a:cs typeface="Times New Roman" panose="02020603050405020304" pitchFamily="18" charset="0"/>
              </a:rPr>
              <a:t>coinvolti</a:t>
            </a:r>
          </a:p>
          <a:p>
            <a:pPr algn="ctr">
              <a:lnSpc>
                <a:spcPct val="107000"/>
              </a:lnSpc>
              <a:spcAft>
                <a:spcPts val="800"/>
              </a:spcAft>
            </a:pPr>
            <a:endParaRPr lang="it-IT" b="1"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dirty="0" smtClean="0">
                <a:latin typeface="Calibri" panose="020F0502020204030204" pitchFamily="34" charset="0"/>
                <a:ea typeface="Calibri" panose="020F0502020204030204" pitchFamily="34" charset="0"/>
                <a:cs typeface="Times New Roman" panose="02020603050405020304" pitchFamily="18" charset="0"/>
              </a:rPr>
              <a:t>Anno </a:t>
            </a:r>
            <a:r>
              <a:rPr lang="it-IT" dirty="0">
                <a:latin typeface="Calibri" panose="020F0502020204030204" pitchFamily="34" charset="0"/>
                <a:ea typeface="Calibri" panose="020F0502020204030204" pitchFamily="34" charset="0"/>
                <a:cs typeface="Times New Roman" panose="02020603050405020304" pitchFamily="18" charset="0"/>
              </a:rPr>
              <a:t>scolastico </a:t>
            </a:r>
            <a:r>
              <a:rPr lang="it-IT" dirty="0" smtClean="0">
                <a:latin typeface="Calibri" panose="020F0502020204030204" pitchFamily="34" charset="0"/>
                <a:ea typeface="Calibri" panose="020F0502020204030204" pitchFamily="34" charset="0"/>
                <a:cs typeface="Times New Roman" panose="02020603050405020304" pitchFamily="18" charset="0"/>
              </a:rPr>
              <a:t>2019-20: </a:t>
            </a:r>
            <a:r>
              <a:rPr lang="it-IT" dirty="0">
                <a:latin typeface="Calibri" panose="020F0502020204030204" pitchFamily="34" charset="0"/>
                <a:ea typeface="Calibri" panose="020F0502020204030204" pitchFamily="34" charset="0"/>
                <a:cs typeface="Times New Roman" panose="02020603050405020304" pitchFamily="18" charset="0"/>
              </a:rPr>
              <a:t>25624.</a:t>
            </a:r>
          </a:p>
          <a:p>
            <a:pPr algn="ct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Anno scolastico </a:t>
            </a:r>
            <a:r>
              <a:rPr lang="it-IT" dirty="0" smtClean="0">
                <a:latin typeface="Calibri" panose="020F0502020204030204" pitchFamily="34" charset="0"/>
                <a:ea typeface="Calibri" panose="020F0502020204030204" pitchFamily="34" charset="0"/>
                <a:cs typeface="Times New Roman" panose="02020603050405020304" pitchFamily="18" charset="0"/>
              </a:rPr>
              <a:t>2020-21: </a:t>
            </a:r>
            <a:r>
              <a:rPr lang="it-IT" dirty="0">
                <a:latin typeface="Calibri" panose="020F0502020204030204" pitchFamily="34" charset="0"/>
                <a:ea typeface="Calibri" panose="020F0502020204030204" pitchFamily="34" charset="0"/>
                <a:cs typeface="Times New Roman" panose="02020603050405020304" pitchFamily="18" charset="0"/>
              </a:rPr>
              <a:t>26561.</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ttangolo 3"/>
          <p:cNvSpPr/>
          <p:nvPr/>
        </p:nvSpPr>
        <p:spPr>
          <a:xfrm>
            <a:off x="4368744" y="4510780"/>
            <a:ext cx="4572000" cy="1676741"/>
          </a:xfrm>
          <a:prstGeom prst="rect">
            <a:avLst/>
          </a:prstGeom>
        </p:spPr>
        <p:txBody>
          <a:bodyPr>
            <a:spAutoFit/>
          </a:bodyPr>
          <a:lstStyle/>
          <a:p>
            <a:pPr>
              <a:lnSpc>
                <a:spcPct val="107000"/>
              </a:lnSpc>
              <a:spcAft>
                <a:spcPts val="800"/>
              </a:spcAft>
            </a:pPr>
            <a:r>
              <a:rPr lang="it-IT" dirty="0" smtClean="0">
                <a:latin typeface="Calibri" panose="020F0502020204030204" pitchFamily="34" charset="0"/>
                <a:ea typeface="Calibri" panose="020F0502020204030204" pitchFamily="34" charset="0"/>
                <a:cs typeface="Times New Roman" panose="02020603050405020304" pitchFamily="18" charset="0"/>
              </a:rPr>
              <a:t>Percentuale media </a:t>
            </a:r>
            <a:r>
              <a:rPr lang="it-IT" b="1" dirty="0" smtClean="0">
                <a:latin typeface="Calibri" panose="020F0502020204030204" pitchFamily="34" charset="0"/>
                <a:ea typeface="Calibri" panose="020F0502020204030204" pitchFamily="34" charset="0"/>
                <a:cs typeface="Times New Roman" panose="02020603050405020304" pitchFamily="18" charset="0"/>
              </a:rPr>
              <a:t>presenza femminile</a:t>
            </a:r>
            <a:r>
              <a:rPr lang="it-IT" dirty="0" smtClean="0">
                <a:latin typeface="Calibri" panose="020F0502020204030204" pitchFamily="34" charset="0"/>
                <a:ea typeface="Calibri" panose="020F0502020204030204" pitchFamily="34" charset="0"/>
                <a:cs typeface="Times New Roman" panose="02020603050405020304" pitchFamily="18" charset="0"/>
              </a:rPr>
              <a:t> </a:t>
            </a:r>
            <a:r>
              <a:rPr lang="it-IT" dirty="0">
                <a:latin typeface="Calibri" panose="020F0502020204030204" pitchFamily="34" charset="0"/>
                <a:ea typeface="Calibri" panose="020F0502020204030204" pitchFamily="34" charset="0"/>
                <a:cs typeface="Times New Roman" panose="02020603050405020304" pitchFamily="18" charset="0"/>
              </a:rPr>
              <a:t>nei centri di formazione professionale coinvolti: 25,44</a:t>
            </a:r>
            <a:r>
              <a:rPr lang="it-IT"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it-IT" dirty="0" smtClean="0">
                <a:latin typeface="Calibri" panose="020F0502020204030204" pitchFamily="34" charset="0"/>
                <a:ea typeface="Calibri" panose="020F0502020204030204" pitchFamily="34" charset="0"/>
                <a:cs typeface="Times New Roman" panose="02020603050405020304" pitchFamily="18" charset="0"/>
              </a:rPr>
              <a:t>Percentuale media </a:t>
            </a:r>
            <a:r>
              <a:rPr lang="it-IT" b="1" dirty="0" smtClean="0">
                <a:latin typeface="Calibri" panose="020F0502020204030204" pitchFamily="34" charset="0"/>
                <a:ea typeface="Calibri" panose="020F0502020204030204" pitchFamily="34" charset="0"/>
                <a:cs typeface="Times New Roman" panose="02020603050405020304" pitchFamily="18" charset="0"/>
              </a:rPr>
              <a:t>studenti stranieri </a:t>
            </a:r>
            <a:r>
              <a:rPr lang="it-IT" dirty="0">
                <a:latin typeface="Calibri" panose="020F0502020204030204" pitchFamily="34" charset="0"/>
                <a:ea typeface="Calibri" panose="020F0502020204030204" pitchFamily="34" charset="0"/>
                <a:cs typeface="Times New Roman" panose="02020603050405020304" pitchFamily="18" charset="0"/>
              </a:rPr>
              <a:t>attualmente </a:t>
            </a:r>
            <a:r>
              <a:rPr lang="it-IT" dirty="0" smtClean="0">
                <a:latin typeface="Calibri" panose="020F0502020204030204" pitchFamily="34" charset="0"/>
                <a:ea typeface="Calibri" panose="020F0502020204030204" pitchFamily="34" charset="0"/>
                <a:cs typeface="Times New Roman" panose="02020603050405020304" pitchFamily="18" charset="0"/>
              </a:rPr>
              <a:t>iscritti: </a:t>
            </a:r>
            <a:r>
              <a:rPr lang="it-IT" dirty="0">
                <a:latin typeface="Calibri" panose="020F0502020204030204" pitchFamily="34" charset="0"/>
                <a:ea typeface="Calibri" panose="020F0502020204030204" pitchFamily="34" charset="0"/>
                <a:cs typeface="Times New Roman" panose="02020603050405020304" pitchFamily="18" charset="0"/>
              </a:rPr>
              <a:t>16,83%.</a:t>
            </a:r>
          </a:p>
        </p:txBody>
      </p:sp>
      <p:sp>
        <p:nvSpPr>
          <p:cNvPr id="5" name="Rettangolo 4"/>
          <p:cNvSpPr/>
          <p:nvPr/>
        </p:nvSpPr>
        <p:spPr>
          <a:xfrm>
            <a:off x="4355976" y="6172941"/>
            <a:ext cx="4572000" cy="685059"/>
          </a:xfrm>
          <a:prstGeom prst="rect">
            <a:avLst/>
          </a:prstGeom>
        </p:spPr>
        <p:txBody>
          <a:bodyPr>
            <a:spAutoFit/>
          </a:bodyPr>
          <a:lstStyle/>
          <a:p>
            <a:pPr>
              <a:lnSpc>
                <a:spcPct val="107000"/>
              </a:lnSpc>
              <a:spcAft>
                <a:spcPts val="800"/>
              </a:spcAft>
            </a:pPr>
            <a:r>
              <a:rPr lang="it-IT" dirty="0" smtClean="0">
                <a:latin typeface="Calibri" panose="020F0502020204030204" pitchFamily="34" charset="0"/>
                <a:ea typeface="Calibri" panose="020F0502020204030204" pitchFamily="34" charset="0"/>
                <a:cs typeface="Times New Roman" panose="02020603050405020304" pitchFamily="18" charset="0"/>
              </a:rPr>
              <a:t>Percentuale media </a:t>
            </a:r>
            <a:r>
              <a:rPr lang="it-IT" b="1" dirty="0" smtClean="0">
                <a:latin typeface="Calibri" panose="020F0502020204030204" pitchFamily="34" charset="0"/>
                <a:ea typeface="Calibri" panose="020F0502020204030204" pitchFamily="34" charset="0"/>
                <a:cs typeface="Times New Roman" panose="02020603050405020304" pitchFamily="18" charset="0"/>
              </a:rPr>
              <a:t>studenti provenienti da famiglie povere</a:t>
            </a:r>
            <a:r>
              <a:rPr lang="it-IT" dirty="0" smtClean="0">
                <a:latin typeface="Calibri" panose="020F0502020204030204" pitchFamily="34" charset="0"/>
                <a:ea typeface="Calibri" panose="020F0502020204030204" pitchFamily="34" charset="0"/>
                <a:cs typeface="Times New Roman" panose="02020603050405020304" pitchFamily="18" charset="0"/>
              </a:rPr>
              <a:t> </a:t>
            </a:r>
            <a:r>
              <a:rPr lang="it-IT" dirty="0">
                <a:latin typeface="Calibri" panose="020F0502020204030204" pitchFamily="34" charset="0"/>
                <a:ea typeface="Calibri" panose="020F0502020204030204" pitchFamily="34" charset="0"/>
                <a:cs typeface="Times New Roman" panose="02020603050405020304" pitchFamily="18" charset="0"/>
              </a:rPr>
              <a:t>attualmente </a:t>
            </a:r>
            <a:r>
              <a:rPr lang="it-IT" dirty="0" smtClean="0">
                <a:latin typeface="Calibri" panose="020F0502020204030204" pitchFamily="34" charset="0"/>
                <a:ea typeface="Calibri" panose="020F0502020204030204" pitchFamily="34" charset="0"/>
                <a:cs typeface="Times New Roman" panose="02020603050405020304" pitchFamily="18" charset="0"/>
              </a:rPr>
              <a:t>iscritti: </a:t>
            </a:r>
            <a:r>
              <a:rPr lang="it-IT" dirty="0">
                <a:latin typeface="Calibri" panose="020F0502020204030204" pitchFamily="34" charset="0"/>
                <a:ea typeface="Calibri" panose="020F0502020204030204" pitchFamily="34" charset="0"/>
                <a:cs typeface="Times New Roman" panose="02020603050405020304" pitchFamily="18" charset="0"/>
              </a:rPr>
              <a:t>28%.</a:t>
            </a:r>
          </a:p>
        </p:txBody>
      </p:sp>
      <p:graphicFrame>
        <p:nvGraphicFramePr>
          <p:cNvPr id="7" name="Diagramma 6"/>
          <p:cNvGraphicFramePr/>
          <p:nvPr>
            <p:extLst>
              <p:ext uri="{D42A27DB-BD31-4B8C-83A1-F6EECF244321}">
                <p14:modId xmlns:p14="http://schemas.microsoft.com/office/powerpoint/2010/main" xmlns="" val="1120300564"/>
              </p:ext>
            </p:extLst>
          </p:nvPr>
        </p:nvGraphicFramePr>
        <p:xfrm>
          <a:off x="179512" y="95792"/>
          <a:ext cx="38884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Web Surveys tra approcci operativi e metodologici - Statistica e Società"/>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99992" y="2108874"/>
            <a:ext cx="4132355" cy="23244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0461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xmlns="" val="1145338984"/>
              </p:ext>
            </p:extLst>
          </p:nvPr>
        </p:nvGraphicFramePr>
        <p:xfrm>
          <a:off x="827584" y="908720"/>
          <a:ext cx="7641654" cy="5541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02043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xmlns="" val="1419193478"/>
              </p:ext>
            </p:extLst>
          </p:nvPr>
        </p:nvGraphicFramePr>
        <p:xfrm>
          <a:off x="0" y="1484783"/>
          <a:ext cx="4788024" cy="42532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fico 2"/>
          <p:cNvGraphicFramePr/>
          <p:nvPr>
            <p:extLst>
              <p:ext uri="{D42A27DB-BD31-4B8C-83A1-F6EECF244321}">
                <p14:modId xmlns:p14="http://schemas.microsoft.com/office/powerpoint/2010/main" xmlns="" val="2782264083"/>
              </p:ext>
            </p:extLst>
          </p:nvPr>
        </p:nvGraphicFramePr>
        <p:xfrm>
          <a:off x="4788024" y="1484784"/>
          <a:ext cx="4363848" cy="427041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xmlns="" val="2924175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xmlns="" val="3058607799"/>
              </p:ext>
            </p:extLst>
          </p:nvPr>
        </p:nvGraphicFramePr>
        <p:xfrm>
          <a:off x="0" y="548681"/>
          <a:ext cx="4427984" cy="5760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fico 2"/>
          <p:cNvGraphicFramePr/>
          <p:nvPr>
            <p:extLst>
              <p:ext uri="{D42A27DB-BD31-4B8C-83A1-F6EECF244321}">
                <p14:modId xmlns:p14="http://schemas.microsoft.com/office/powerpoint/2010/main" xmlns="" val="3955887033"/>
              </p:ext>
            </p:extLst>
          </p:nvPr>
        </p:nvGraphicFramePr>
        <p:xfrm>
          <a:off x="4427984" y="692696"/>
          <a:ext cx="4716016" cy="616530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xmlns="" val="1386706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xmlns="" val="2399216676"/>
              </p:ext>
            </p:extLst>
          </p:nvPr>
        </p:nvGraphicFramePr>
        <p:xfrm>
          <a:off x="35496" y="836712"/>
          <a:ext cx="9108504"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56736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xmlns="" val="659891683"/>
              </p:ext>
            </p:extLst>
          </p:nvPr>
        </p:nvGraphicFramePr>
        <p:xfrm>
          <a:off x="251520" y="332656"/>
          <a:ext cx="8640960" cy="6120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751471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xmlns="" val="4168417353"/>
              </p:ext>
            </p:extLst>
          </p:nvPr>
        </p:nvGraphicFramePr>
        <p:xfrm>
          <a:off x="251520" y="332656"/>
          <a:ext cx="8640960" cy="6336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46963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xmlns="" val="1205106092"/>
              </p:ext>
            </p:extLst>
          </p:nvPr>
        </p:nvGraphicFramePr>
        <p:xfrm>
          <a:off x="323528" y="404664"/>
          <a:ext cx="8640960"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75215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99592" y="476672"/>
            <a:ext cx="7632848" cy="6555641"/>
          </a:xfrm>
          <a:prstGeom prst="rect">
            <a:avLst/>
          </a:prstGeom>
          <a:noFill/>
        </p:spPr>
        <p:txBody>
          <a:bodyPr wrap="square" rtlCol="0">
            <a:spAutoFit/>
          </a:bodyPr>
          <a:lstStyle/>
          <a:p>
            <a:pPr algn="ctr"/>
            <a:r>
              <a:rPr lang="it-IT" sz="2400" b="1" dirty="0" err="1" smtClean="0">
                <a:solidFill>
                  <a:srgbClr val="0070C0"/>
                </a:solidFill>
              </a:rPr>
              <a:t>Interrogativi-guida</a:t>
            </a:r>
            <a:r>
              <a:rPr lang="it-IT" sz="2400" b="1" dirty="0" smtClean="0">
                <a:solidFill>
                  <a:srgbClr val="0070C0"/>
                </a:solidFill>
              </a:rPr>
              <a:t> dell’indagine</a:t>
            </a:r>
          </a:p>
          <a:p>
            <a:pPr algn="ctr"/>
            <a:endParaRPr lang="it-IT" sz="2400" dirty="0" smtClean="0">
              <a:solidFill>
                <a:srgbClr val="0070C0"/>
              </a:solidFill>
            </a:endParaRPr>
          </a:p>
          <a:p>
            <a:r>
              <a:rPr lang="it-IT" sz="2200" dirty="0" smtClean="0">
                <a:sym typeface="Wingdings 3"/>
              </a:rPr>
              <a:t></a:t>
            </a:r>
            <a:r>
              <a:rPr lang="it-IT" sz="2200" dirty="0" smtClean="0"/>
              <a:t>Nel mondo Caritas, che tipo di impatto ha avuto il </a:t>
            </a:r>
            <a:r>
              <a:rPr lang="it-IT" sz="2200" dirty="0" err="1" smtClean="0"/>
              <a:t>Covid</a:t>
            </a:r>
            <a:r>
              <a:rPr lang="it-IT" sz="2200" dirty="0" smtClean="0"/>
              <a:t> nell’esperienza formativa dei ragazzi provenienti da famiglie disagiate? Hanno avuto la possibilità di usufruire di inserimenti lavorativi e scambi internazionali? Sono stati accompagnati nell’orientamento verso il lavoro o gli studi? Che tipo di risposta è stata fornita dalle Caritas rispetto alle necessità lavorative e formative di tali giovani? </a:t>
            </a:r>
          </a:p>
          <a:p>
            <a:endParaRPr lang="it-IT" sz="2200" dirty="0" smtClean="0"/>
          </a:p>
          <a:p>
            <a:r>
              <a:rPr lang="it-IT" sz="2200" dirty="0" smtClean="0">
                <a:sym typeface="Wingdings 3"/>
              </a:rPr>
              <a:t> </a:t>
            </a:r>
            <a:r>
              <a:rPr lang="it-IT" sz="2200" dirty="0" smtClean="0"/>
              <a:t>In che misura le scuole di formazione professionali dei Salesiani sono state colpite da tali fenomeni? Sono state attivate formule didattiche alternative, in risposta alla situazione di emergenza? Alla luce della criticità di alcuni settori merceologici, si pensa di sviluppare nuovi ambiti di formazione, in settori innovativi? Sono stati attivati percorsi di orientamento/</a:t>
            </a:r>
            <a:r>
              <a:rPr lang="it-IT" sz="2200" dirty="0" err="1" smtClean="0"/>
              <a:t>ri-orientamento</a:t>
            </a:r>
            <a:r>
              <a:rPr lang="it-IT" sz="2200" dirty="0" smtClean="0"/>
              <a:t> formativo e professionale?</a:t>
            </a:r>
          </a:p>
          <a:p>
            <a:pPr lvl="0"/>
            <a:endParaRPr lang="it-IT" sz="2400" dirty="0" smtClean="0"/>
          </a:p>
          <a:p>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xmlns="" val="478243348"/>
              </p:ext>
            </p:extLst>
          </p:nvPr>
        </p:nvGraphicFramePr>
        <p:xfrm>
          <a:off x="251520" y="404664"/>
          <a:ext cx="8640960" cy="6336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75709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xmlns="" val="2611493930"/>
              </p:ext>
            </p:extLst>
          </p:nvPr>
        </p:nvGraphicFramePr>
        <p:xfrm>
          <a:off x="107504" y="188640"/>
          <a:ext cx="8784975" cy="65527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61295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2348880"/>
            <a:ext cx="4032448" cy="4308872"/>
          </a:xfrm>
          <a:prstGeom prst="rect">
            <a:avLst/>
          </a:prstGeom>
          <a:noFill/>
        </p:spPr>
        <p:txBody>
          <a:bodyPr wrap="square" rtlCol="0">
            <a:spAutoFit/>
          </a:bodyPr>
          <a:lstStyle/>
          <a:p>
            <a:pPr lvl="0"/>
            <a:r>
              <a:rPr lang="it-IT" sz="2000" b="1" i="1" dirty="0" smtClean="0">
                <a:solidFill>
                  <a:srgbClr val="0070C0"/>
                </a:solidFill>
              </a:rPr>
              <a:t>Centri Caritas</a:t>
            </a:r>
            <a:r>
              <a:rPr lang="it-IT" sz="2000" dirty="0" smtClean="0"/>
              <a:t>, anche collegati con la dimensione </a:t>
            </a:r>
            <a:r>
              <a:rPr lang="it-IT" sz="2000" i="1" dirty="0" smtClean="0"/>
              <a:t>Young Caritas</a:t>
            </a:r>
            <a:r>
              <a:rPr lang="it-IT" sz="2000" dirty="0" smtClean="0"/>
              <a:t> (parrocchie, centri di ascolto, centri di aggregazione giovanile, ecc.): nel corso di una finestra temporale di circa 5 mesi sono stati avvicinati i giovani di età 14-22 anni disponibili ad essere intervistati, che vivono in famiglie in difficoltà seguite dalla Caritas nei seguenti Paesi: Albania, Finlandia, Grecia, Italia, Portogallo.</a:t>
            </a:r>
          </a:p>
          <a:p>
            <a:pPr lvl="0"/>
            <a:endParaRPr lang="it-IT" dirty="0" smtClean="0"/>
          </a:p>
          <a:p>
            <a:pPr lvl="0"/>
            <a:endParaRPr lang="it-IT" dirty="0" smtClean="0"/>
          </a:p>
          <a:p>
            <a:endParaRPr lang="it-IT" dirty="0"/>
          </a:p>
        </p:txBody>
      </p:sp>
      <p:sp>
        <p:nvSpPr>
          <p:cNvPr id="4" name="CasellaDiTesto 3"/>
          <p:cNvSpPr txBox="1"/>
          <p:nvPr/>
        </p:nvSpPr>
        <p:spPr>
          <a:xfrm>
            <a:off x="1259632" y="620688"/>
            <a:ext cx="6840760" cy="1723549"/>
          </a:xfrm>
          <a:prstGeom prst="rect">
            <a:avLst/>
          </a:prstGeom>
          <a:noFill/>
        </p:spPr>
        <p:txBody>
          <a:bodyPr wrap="square" rtlCol="0">
            <a:spAutoFit/>
          </a:bodyPr>
          <a:lstStyle/>
          <a:p>
            <a:pPr algn="ctr"/>
            <a:r>
              <a:rPr lang="it-IT" sz="2200" b="1" dirty="0" smtClean="0">
                <a:solidFill>
                  <a:srgbClr val="0070C0"/>
                </a:solidFill>
              </a:rPr>
              <a:t>Struttura dell’indagine</a:t>
            </a:r>
            <a:endParaRPr lang="it-IT" sz="2200" dirty="0" smtClean="0">
              <a:solidFill>
                <a:srgbClr val="0070C0"/>
              </a:solidFill>
            </a:endParaRPr>
          </a:p>
          <a:p>
            <a:r>
              <a:rPr lang="it-IT" sz="2200" dirty="0" smtClean="0"/>
              <a:t>L’indagine ha avuto un taglio quantitativo ed è stata realizzata tramite compilazione online di un questionario  semi-strutturato presso </a:t>
            </a:r>
            <a:r>
              <a:rPr lang="it-IT" sz="2200" b="1" dirty="0" smtClean="0">
                <a:solidFill>
                  <a:srgbClr val="0070C0"/>
                </a:solidFill>
              </a:rPr>
              <a:t>due luoghi </a:t>
            </a:r>
            <a:r>
              <a:rPr lang="it-IT" sz="2200" dirty="0" smtClean="0"/>
              <a:t>di raccolta dei dati: </a:t>
            </a:r>
          </a:p>
          <a:p>
            <a:endParaRPr lang="it-IT" dirty="0"/>
          </a:p>
        </p:txBody>
      </p:sp>
      <p:sp>
        <p:nvSpPr>
          <p:cNvPr id="5" name="CasellaDiTesto 4"/>
          <p:cNvSpPr txBox="1"/>
          <p:nvPr/>
        </p:nvSpPr>
        <p:spPr>
          <a:xfrm>
            <a:off x="5508104" y="2348880"/>
            <a:ext cx="3312368" cy="2831544"/>
          </a:xfrm>
          <a:prstGeom prst="rect">
            <a:avLst/>
          </a:prstGeom>
          <a:noFill/>
        </p:spPr>
        <p:txBody>
          <a:bodyPr wrap="square" rtlCol="0">
            <a:spAutoFit/>
          </a:bodyPr>
          <a:lstStyle/>
          <a:p>
            <a:r>
              <a:rPr lang="it-IT" sz="2000" b="1" i="1" dirty="0" smtClean="0">
                <a:solidFill>
                  <a:srgbClr val="0070C0"/>
                </a:solidFill>
              </a:rPr>
              <a:t>Scuole di formazione professionale dei salesiani</a:t>
            </a:r>
            <a:r>
              <a:rPr lang="it-IT" sz="2000" dirty="0" smtClean="0"/>
              <a:t>: direttori di scuole formazione professionale nei seguenti Paesi: Albania, </a:t>
            </a:r>
            <a:r>
              <a:rPr lang="it-IT" sz="2000" dirty="0" err="1" smtClean="0"/>
              <a:t>Bosnia-Herzegovina</a:t>
            </a:r>
            <a:r>
              <a:rPr lang="it-IT" sz="2000" dirty="0" smtClean="0"/>
              <a:t>, Germania, Italia, Polonia, Portogallo, Spagna, Ungheria.</a:t>
            </a:r>
          </a:p>
          <a:p>
            <a:endParaRPr lang="it-IT" dirty="0"/>
          </a:p>
        </p:txBody>
      </p:sp>
      <p:sp>
        <p:nvSpPr>
          <p:cNvPr id="6" name="Freccia circolare a destra 5"/>
          <p:cNvSpPr/>
          <p:nvPr/>
        </p:nvSpPr>
        <p:spPr>
          <a:xfrm>
            <a:off x="395536" y="1412776"/>
            <a:ext cx="432048" cy="10801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Freccia circolare a sinistra 7"/>
          <p:cNvSpPr/>
          <p:nvPr/>
        </p:nvSpPr>
        <p:spPr>
          <a:xfrm>
            <a:off x="8172400" y="1412776"/>
            <a:ext cx="432048" cy="10801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nvGraphicFramePr>
        <p:xfrm>
          <a:off x="2123728" y="1628800"/>
          <a:ext cx="6408712"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p:cNvSpPr txBox="1"/>
          <p:nvPr/>
        </p:nvSpPr>
        <p:spPr>
          <a:xfrm>
            <a:off x="1691680" y="548680"/>
            <a:ext cx="5832648" cy="830997"/>
          </a:xfrm>
          <a:prstGeom prst="rect">
            <a:avLst/>
          </a:prstGeom>
          <a:noFill/>
        </p:spPr>
        <p:txBody>
          <a:bodyPr wrap="square" rtlCol="0">
            <a:spAutoFit/>
          </a:bodyPr>
          <a:lstStyle/>
          <a:p>
            <a:pPr algn="ctr"/>
            <a:r>
              <a:rPr lang="it-IT" sz="2400" b="1" dirty="0" smtClean="0">
                <a:solidFill>
                  <a:srgbClr val="0070C0"/>
                </a:solidFill>
              </a:rPr>
              <a:t>Struttura del campione Caritas (%) </a:t>
            </a:r>
          </a:p>
          <a:p>
            <a:pPr algn="ctr"/>
            <a:r>
              <a:rPr lang="it-IT" sz="2400" dirty="0" smtClean="0"/>
              <a:t>(</a:t>
            </a:r>
            <a:r>
              <a:rPr lang="it-IT" sz="2400" dirty="0" smtClean="0"/>
              <a:t>375 </a:t>
            </a:r>
            <a:r>
              <a:rPr lang="it-IT" sz="2400" dirty="0" smtClean="0"/>
              <a:t>giovani 14-22 anni)</a:t>
            </a:r>
            <a:endParaRPr lang="it-IT"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nvGraphicFramePr>
        <p:xfrm>
          <a:off x="1547664" y="1988840"/>
          <a:ext cx="5760640"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19457" name="Rectangle 1"/>
          <p:cNvSpPr>
            <a:spLocks noChangeArrowheads="1"/>
          </p:cNvSpPr>
          <p:nvPr/>
        </p:nvSpPr>
        <p:spPr bwMode="auto">
          <a:xfrm>
            <a:off x="1979712" y="775737"/>
            <a:ext cx="428396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it-IT" sz="20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Hai mai partecipato ad esperienze di scambio internazionale, in ambito scolastico o extrascolastico? (%)</a:t>
            </a:r>
            <a:endParaRPr kumimoji="0" lang="it-IT" sz="2000" b="0"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nvGraphicFramePr>
        <p:xfrm>
          <a:off x="1619672" y="1916832"/>
          <a:ext cx="5742384" cy="4179912"/>
        </p:xfrm>
        <a:graphic>
          <a:graphicData uri="http://schemas.openxmlformats.org/drawingml/2006/chart">
            <c:chart xmlns:c="http://schemas.openxmlformats.org/drawingml/2006/chart" xmlns:r="http://schemas.openxmlformats.org/officeDocument/2006/relationships" r:id="rId2"/>
          </a:graphicData>
        </a:graphic>
      </p:graphicFrame>
      <p:sp>
        <p:nvSpPr>
          <p:cNvPr id="3" name="Rettangolo 2"/>
          <p:cNvSpPr/>
          <p:nvPr/>
        </p:nvSpPr>
        <p:spPr>
          <a:xfrm>
            <a:off x="971600" y="836712"/>
            <a:ext cx="6818983" cy="769441"/>
          </a:xfrm>
          <a:prstGeom prst="rect">
            <a:avLst/>
          </a:prstGeom>
        </p:spPr>
        <p:txBody>
          <a:bodyPr wrap="none">
            <a:spAutoFit/>
          </a:bodyPr>
          <a:lstStyle/>
          <a:p>
            <a:pPr algn="ctr"/>
            <a:r>
              <a:rPr lang="it-IT" sz="2200" b="1" dirty="0" smtClean="0">
                <a:solidFill>
                  <a:srgbClr val="0070C0"/>
                </a:solidFill>
              </a:rPr>
              <a:t>Hai mai sentito parlare del programma Garanzia Giovani </a:t>
            </a:r>
          </a:p>
          <a:p>
            <a:pPr algn="ctr"/>
            <a:r>
              <a:rPr lang="it-IT" sz="2200" b="1" dirty="0" smtClean="0">
                <a:solidFill>
                  <a:srgbClr val="0070C0"/>
                </a:solidFill>
              </a:rPr>
              <a:t>promosso dall’Unione Europea? (%)</a:t>
            </a:r>
            <a:endParaRPr lang="it-IT" sz="2200" dirty="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nvGraphicFramePr>
        <p:xfrm>
          <a:off x="1547664" y="1772816"/>
          <a:ext cx="6480720"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16385" name="Rectangle 1"/>
          <p:cNvSpPr>
            <a:spLocks noChangeArrowheads="1"/>
          </p:cNvSpPr>
          <p:nvPr/>
        </p:nvSpPr>
        <p:spPr bwMode="auto">
          <a:xfrm>
            <a:off x="2051720" y="620688"/>
            <a:ext cx="522007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it-IT" sz="24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Ti senti adeguatamente preparato per eventualmente proseguire gli studi? (%)</a:t>
            </a:r>
            <a:endParaRPr kumimoji="0" lang="it-IT" sz="2400" b="0"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nvGraphicFramePr>
        <p:xfrm>
          <a:off x="1187624" y="2057400"/>
          <a:ext cx="6192688" cy="4251920"/>
        </p:xfrm>
        <a:graphic>
          <a:graphicData uri="http://schemas.openxmlformats.org/drawingml/2006/chart">
            <c:chart xmlns:c="http://schemas.openxmlformats.org/drawingml/2006/chart" xmlns:r="http://schemas.openxmlformats.org/officeDocument/2006/relationships" r:id="rId2"/>
          </a:graphicData>
        </a:graphic>
      </p:graphicFrame>
      <p:sp>
        <p:nvSpPr>
          <p:cNvPr id="22529" name="Rectangle 1"/>
          <p:cNvSpPr>
            <a:spLocks noChangeArrowheads="1"/>
          </p:cNvSpPr>
          <p:nvPr/>
        </p:nvSpPr>
        <p:spPr bwMode="auto">
          <a:xfrm>
            <a:off x="2195736" y="620688"/>
            <a:ext cx="4593437"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it-IT" sz="2400" b="1" dirty="0" smtClean="0">
                <a:solidFill>
                  <a:srgbClr val="0070C0"/>
                </a:solidFill>
                <a:latin typeface="Calibri" pitchFamily="34" charset="0"/>
                <a:ea typeface="Calibri" pitchFamily="34" charset="0"/>
                <a:cs typeface="Times New Roman" pitchFamily="18" charset="0"/>
              </a:rPr>
              <a:t>Ti senti adeguatamente preparato </a:t>
            </a:r>
          </a:p>
          <a:p>
            <a:pPr marL="0" marR="0" lvl="0" indent="0" algn="ctr" defTabSz="914400" rtl="0" eaLnBrk="1" fontAlgn="base" latinLnBrk="0" hangingPunct="1">
              <a:lnSpc>
                <a:spcPct val="100000"/>
              </a:lnSpc>
              <a:spcBef>
                <a:spcPct val="0"/>
              </a:spcBef>
              <a:spcAft>
                <a:spcPct val="0"/>
              </a:spcAft>
              <a:buClrTx/>
              <a:buSzTx/>
              <a:tabLst/>
            </a:pPr>
            <a:r>
              <a:rPr lang="it-IT" sz="2400" b="1" dirty="0" smtClean="0">
                <a:solidFill>
                  <a:srgbClr val="0070C0"/>
                </a:solidFill>
                <a:latin typeface="Calibri" pitchFamily="34" charset="0"/>
                <a:ea typeface="Calibri" pitchFamily="34" charset="0"/>
                <a:cs typeface="Times New Roman" pitchFamily="18" charset="0"/>
              </a:rPr>
              <a:t>per il mondo del lavoro?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99792" y="548680"/>
            <a:ext cx="4572000" cy="769441"/>
          </a:xfrm>
          <a:prstGeom prst="rect">
            <a:avLst/>
          </a:prstGeom>
        </p:spPr>
        <p:txBody>
          <a:bodyPr>
            <a:spAutoFit/>
          </a:bodyPr>
          <a:lstStyle/>
          <a:p>
            <a:r>
              <a:rPr lang="it-IT" sz="2200" b="1" dirty="0" smtClean="0">
                <a:solidFill>
                  <a:srgbClr val="0070C0"/>
                </a:solidFill>
              </a:rPr>
              <a:t>In questo anno scolastico qualcuno ti ha aiutato a pianificare il tuo futuro? </a:t>
            </a:r>
            <a:endParaRPr lang="it-IT" sz="2200" b="1" dirty="0">
              <a:solidFill>
                <a:srgbClr val="0070C0"/>
              </a:solidFill>
            </a:endParaRPr>
          </a:p>
        </p:txBody>
      </p:sp>
      <p:graphicFrame>
        <p:nvGraphicFramePr>
          <p:cNvPr id="3" name="Grafico 2"/>
          <p:cNvGraphicFramePr/>
          <p:nvPr/>
        </p:nvGraphicFramePr>
        <p:xfrm>
          <a:off x="2123728" y="1556792"/>
          <a:ext cx="5256584"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ttangolo 4"/>
          <p:cNvSpPr/>
          <p:nvPr/>
        </p:nvSpPr>
        <p:spPr>
          <a:xfrm>
            <a:off x="2915816" y="5445224"/>
            <a:ext cx="3528392" cy="769441"/>
          </a:xfrm>
          <a:prstGeom prst="rect">
            <a:avLst/>
          </a:prstGeom>
        </p:spPr>
        <p:txBody>
          <a:bodyPr wrap="square">
            <a:spAutoFit/>
          </a:bodyPr>
          <a:lstStyle/>
          <a:p>
            <a:r>
              <a:rPr lang="it-IT" sz="2200" dirty="0" smtClean="0"/>
              <a:t>Ma solo il 21,4% ha ricevuto </a:t>
            </a:r>
          </a:p>
          <a:p>
            <a:r>
              <a:rPr lang="it-IT" sz="2200" dirty="0" smtClean="0"/>
              <a:t>orientamento a scuola</a:t>
            </a:r>
            <a:endParaRPr lang="it-IT" sz="2200" dirty="0"/>
          </a:p>
        </p:txBody>
      </p:sp>
      <p:sp>
        <p:nvSpPr>
          <p:cNvPr id="6" name="Freccia circolare a sinistra 5"/>
          <p:cNvSpPr/>
          <p:nvPr/>
        </p:nvSpPr>
        <p:spPr>
          <a:xfrm>
            <a:off x="6300192" y="4725144"/>
            <a:ext cx="720080" cy="11521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TM04033927[[fn=Evento]]</Template>
  <TotalTime>232</TotalTime>
  <Words>716</Words>
  <Application>Microsoft Office PowerPoint</Application>
  <PresentationFormat>Presentazione su schermo (4:3)</PresentationFormat>
  <Paragraphs>79</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Walter Nanni</dc:creator>
  <cp:lastModifiedBy>wnanni</cp:lastModifiedBy>
  <cp:revision>31</cp:revision>
  <dcterms:created xsi:type="dcterms:W3CDTF">2022-10-05T06:02:19Z</dcterms:created>
  <dcterms:modified xsi:type="dcterms:W3CDTF">2022-10-10T08:36:13Z</dcterms:modified>
</cp:coreProperties>
</file>