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1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8F7A"/>
    <a:srgbClr val="5D9A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59" d="100"/>
          <a:sy n="59" d="100"/>
        </p:scale>
        <p:origin x="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6724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8E4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A67BEF0-213C-1E45-CA79-0CDB97940ACC}"/>
              </a:ext>
            </a:extLst>
          </p:cNvPr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9835A"/>
          </a:solidFill>
          <a:ln w="12700">
            <a:solidFill>
              <a:srgbClr val="C9835A"/>
            </a:solidFill>
            <a:prstDash val="solid"/>
          </a:ln>
        </p:spPr>
      </p:sp>
      <p:sp>
        <p:nvSpPr>
          <p:cNvPr id="9" name="Text 3">
            <a:extLst>
              <a:ext uri="{FF2B5EF4-FFF2-40B4-BE49-F238E27FC236}">
                <a16:creationId xmlns:a16="http://schemas.microsoft.com/office/drawing/2014/main" id="{869AA37B-D68C-1F1A-4C60-E66C7B3DC371}"/>
              </a:ext>
            </a:extLst>
          </p:cNvPr>
          <p:cNvSpPr/>
          <p:nvPr/>
        </p:nvSpPr>
        <p:spPr>
          <a:xfrm>
            <a:off x="365760" y="148782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chemeClr val="accent4">
                    <a:lumMod val="75000"/>
                  </a:schemeClr>
                </a:solidFill>
              </a:rPr>
              <a:t>PROJECT RESULTS &amp; IMPACT</a:t>
            </a:r>
            <a:endParaRPr lang="en-US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Text 4">
            <a:extLst>
              <a:ext uri="{FF2B5EF4-FFF2-40B4-BE49-F238E27FC236}">
                <a16:creationId xmlns:a16="http://schemas.microsoft.com/office/drawing/2014/main" id="{DE666A49-C3A4-1071-AB67-CF65F0113DA4}"/>
              </a:ext>
            </a:extLst>
          </p:cNvPr>
          <p:cNvSpPr/>
          <p:nvPr/>
        </p:nvSpPr>
        <p:spPr>
          <a:xfrm>
            <a:off x="365760" y="1962923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chemeClr val="accent5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PeaceMed</a:t>
            </a:r>
            <a:r>
              <a:rPr lang="en-US" sz="5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</a:t>
            </a:r>
            <a:endParaRPr lang="en-US" sz="5600" dirty="0"/>
          </a:p>
        </p:txBody>
      </p:sp>
      <p:sp>
        <p:nvSpPr>
          <p:cNvPr id="12" name="Text 5">
            <a:extLst>
              <a:ext uri="{FF2B5EF4-FFF2-40B4-BE49-F238E27FC236}">
                <a16:creationId xmlns:a16="http://schemas.microsoft.com/office/drawing/2014/main" id="{B65F11D5-F463-0058-3EC3-B43C42C6646B}"/>
              </a:ext>
            </a:extLst>
          </p:cNvPr>
          <p:cNvSpPr/>
          <p:nvPr/>
        </p:nvSpPr>
        <p:spPr>
          <a:xfrm>
            <a:off x="365760" y="3316069"/>
            <a:ext cx="6858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1A0A"/>
                </a:solidFill>
              </a:rPr>
              <a:t>Building Peace as a Common Good</a:t>
            </a:r>
            <a:endParaRPr lang="en-US" sz="1800" dirty="0">
              <a:solidFill>
                <a:srgbClr val="3D1A0A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3D1A0A"/>
                </a:solidFill>
              </a:rPr>
              <a:t>a</a:t>
            </a:r>
            <a:r>
              <a:rPr lang="en-US" sz="1800" i="1" dirty="0">
                <a:solidFill>
                  <a:srgbClr val="3D1A0A"/>
                </a:solidFill>
              </a:rPr>
              <a:t>nd strengthening CSOs in the Mediterranean</a:t>
            </a:r>
            <a:endParaRPr lang="en-US" sz="1800" dirty="0">
              <a:solidFill>
                <a:srgbClr val="3D1A0A"/>
              </a:solidFill>
            </a:endParaRPr>
          </a:p>
        </p:txBody>
      </p:sp>
      <p:sp>
        <p:nvSpPr>
          <p:cNvPr id="13" name="Shape 1">
            <a:extLst>
              <a:ext uri="{FF2B5EF4-FFF2-40B4-BE49-F238E27FC236}">
                <a16:creationId xmlns:a16="http://schemas.microsoft.com/office/drawing/2014/main" id="{700A61A1-E276-73E8-919D-8B5210D42984}"/>
              </a:ext>
            </a:extLst>
          </p:cNvPr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7A3B2E">
              <a:alpha val="25000"/>
            </a:srgbClr>
          </a:solidFill>
          <a:ln w="12700">
            <a:solidFill>
              <a:srgbClr val="7A3B2E">
                <a:alpha val="25000"/>
              </a:srgbClr>
            </a:solidFill>
            <a:prstDash val="solid"/>
          </a:ln>
        </p:spPr>
      </p:sp>
      <p:sp>
        <p:nvSpPr>
          <p:cNvPr id="14" name="Shape 2">
            <a:extLst>
              <a:ext uri="{FF2B5EF4-FFF2-40B4-BE49-F238E27FC236}">
                <a16:creationId xmlns:a16="http://schemas.microsoft.com/office/drawing/2014/main" id="{053E90B3-17FE-3AD5-EAF4-6DBC36A8EF1D}"/>
              </a:ext>
            </a:extLst>
          </p:cNvPr>
          <p:cNvSpPr/>
          <p:nvPr/>
        </p:nvSpPr>
        <p:spPr>
          <a:xfrm>
            <a:off x="7680960" y="-274320"/>
            <a:ext cx="2011680" cy="2011680"/>
          </a:xfrm>
          <a:prstGeom prst="ellipse">
            <a:avLst/>
          </a:prstGeom>
          <a:solidFill>
            <a:srgbClr val="B85042">
              <a:alpha val="35000"/>
            </a:srgbClr>
          </a:solidFill>
          <a:ln w="12700">
            <a:solidFill>
              <a:srgbClr val="B85042">
                <a:alpha val="35000"/>
              </a:srgbClr>
            </a:solidFill>
            <a:prstDash val="solid"/>
          </a:ln>
        </p:spPr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7851D712-D729-1F81-9CD5-4759A99624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30" y="228600"/>
            <a:ext cx="1912055" cy="751748"/>
          </a:xfrm>
          <a:prstGeom prst="rect">
            <a:avLst/>
          </a:prstGeom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F46E13E7-15CA-882B-A877-9D17946A2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589" y="293761"/>
            <a:ext cx="1588342" cy="646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inistero degli Affari Esteri e della Cooperazione Internazionale (MAECI) |  T.wai">
            <a:extLst>
              <a:ext uri="{FF2B5EF4-FFF2-40B4-BE49-F238E27FC236}">
                <a16:creationId xmlns:a16="http://schemas.microsoft.com/office/drawing/2014/main" id="{0D83C8C4-85B3-D166-424D-2CB52369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635" y="65599"/>
            <a:ext cx="1302127" cy="914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3987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AT A GLANCE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371600"/>
            <a:ext cx="192024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0EBE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371600"/>
            <a:ext cx="1920240" cy="73152"/>
          </a:xfrm>
          <a:prstGeom prst="rect">
            <a:avLst/>
          </a:prstGeom>
          <a:solidFill>
            <a:srgbClr val="C9835A"/>
          </a:solidFill>
          <a:ln w="12700">
            <a:solidFill>
              <a:srgbClr val="C9835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64592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11480" y="2697480"/>
            <a:ext cx="1737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8C6A52"/>
                </a:solidFill>
              </a:rPr>
              <a:t>Countries</a:t>
            </a:r>
            <a:r>
              <a:rPr lang="en-US" sz="1300" dirty="0">
                <a:solidFill>
                  <a:srgbClr val="8C6A52"/>
                </a:solidFill>
              </a:rPr>
              <a:t> 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395728" y="1371600"/>
            <a:ext cx="192024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0EBE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395728" y="1371600"/>
            <a:ext cx="1920240" cy="73152"/>
          </a:xfrm>
          <a:prstGeom prst="rect">
            <a:avLst/>
          </a:prstGeom>
          <a:solidFill>
            <a:srgbClr val="C9835A"/>
          </a:solidFill>
          <a:ln w="12700">
            <a:solidFill>
              <a:srgbClr val="C983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487168" y="164592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31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2487168" y="2697480"/>
            <a:ext cx="1737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8C6A52"/>
                </a:solidFill>
              </a:rPr>
              <a:t>CSOs</a:t>
            </a:r>
            <a:endParaRPr lang="en-US" sz="2000" b="1" dirty="0"/>
          </a:p>
        </p:txBody>
      </p:sp>
      <p:sp>
        <p:nvSpPr>
          <p:cNvPr id="12" name="Shape 10"/>
          <p:cNvSpPr/>
          <p:nvPr/>
        </p:nvSpPr>
        <p:spPr>
          <a:xfrm>
            <a:off x="4471416" y="1371600"/>
            <a:ext cx="192024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0EBE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471416" y="1371600"/>
            <a:ext cx="1920240" cy="73152"/>
          </a:xfrm>
          <a:prstGeom prst="rect">
            <a:avLst/>
          </a:prstGeom>
          <a:solidFill>
            <a:srgbClr val="C9835A"/>
          </a:solidFill>
          <a:ln w="12700">
            <a:solidFill>
              <a:srgbClr val="C9835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62856" y="164592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32 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4562856" y="2697480"/>
            <a:ext cx="1737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8C6A52"/>
                </a:solidFill>
              </a:rPr>
              <a:t>Participants</a:t>
            </a:r>
            <a:endParaRPr lang="en-US" sz="1300" b="1" dirty="0"/>
          </a:p>
        </p:txBody>
      </p:sp>
      <p:sp>
        <p:nvSpPr>
          <p:cNvPr id="20" name="Text 18"/>
          <p:cNvSpPr/>
          <p:nvPr/>
        </p:nvSpPr>
        <p:spPr>
          <a:xfrm>
            <a:off x="365760" y="43891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>
              <a:solidFill>
                <a:srgbClr val="B85042"/>
              </a:solidFill>
            </a:endParaRPr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4594ECDD-63E1-9A36-B1BC-917A599251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67" r="3367"/>
          <a:stretch>
            <a:fillRect/>
          </a:stretch>
        </p:blipFill>
        <p:spPr>
          <a:xfrm>
            <a:off x="6629483" y="1510934"/>
            <a:ext cx="2281651" cy="2281651"/>
          </a:xfrm>
          <a:prstGeom prst="ellipse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2">
                <a:lumMod val="40000"/>
                <a:lumOff val="60000"/>
              </a:scheme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STRATEGIC IMPACT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2651760" cy="3566160"/>
          </a:xfrm>
          <a:prstGeom prst="rect">
            <a:avLst/>
          </a:prstGeom>
          <a:solidFill>
            <a:srgbClr val="C48F7A"/>
          </a:solidFill>
          <a:ln w="12700">
            <a:solidFill>
              <a:schemeClr val="accent1">
                <a:lumMod val="40000"/>
                <a:lumOff val="60000"/>
              </a:schemeClr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143000" y="1325880"/>
            <a:ext cx="1005840" cy="1005840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143000" y="1371600"/>
            <a:ext cx="1005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242316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Reviving the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Peace Agenda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84632" y="3291840"/>
            <a:ext cx="2322576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100" dirty="0">
                <a:solidFill>
                  <a:srgbClr val="EDE5D8"/>
                </a:solidFill>
              </a:rPr>
              <a:t>Brought peacebuilding back to the centre of civil society work in the Mediterranean at a critical moment, affirming that the need for peace is urgent.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154680" y="1143000"/>
            <a:ext cx="2651760" cy="3566160"/>
          </a:xfrm>
          <a:prstGeom prst="rect">
            <a:avLst/>
          </a:prstGeom>
          <a:solidFill>
            <a:srgbClr val="C48F7A"/>
          </a:solidFill>
          <a:ln w="12700">
            <a:solidFill>
              <a:schemeClr val="accent1">
                <a:lumMod val="40000"/>
                <a:lumOff val="60000"/>
              </a:schemeClr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977640" y="1325880"/>
            <a:ext cx="1005840" cy="1005840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977640" y="1371600"/>
            <a:ext cx="1005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🤝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291840" y="242316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Resisting the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Culture </a:t>
            </a:r>
            <a:r>
              <a:rPr lang="en-US" sz="1500" b="1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of War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319272" y="3291840"/>
            <a:ext cx="2322576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100" dirty="0">
                <a:solidFill>
                  <a:srgbClr val="EDE5D8"/>
                </a:solidFill>
              </a:rPr>
              <a:t>In conflict-affected regions, PeaceMed  stood as a principled counter-model, asserting that civil society can be a transformative force rooted in dialogue, participation and cooperation.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989320" y="1143000"/>
            <a:ext cx="2651760" cy="3566160"/>
          </a:xfrm>
          <a:prstGeom prst="rect">
            <a:avLst/>
          </a:prstGeom>
          <a:solidFill>
            <a:srgbClr val="C48F7A"/>
          </a:solidFill>
          <a:ln w="12700">
            <a:solidFill>
              <a:schemeClr val="accent1">
                <a:lumMod val="40000"/>
                <a:lumOff val="60000"/>
              </a:schemeClr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812280" y="1325880"/>
            <a:ext cx="1005840" cy="1005840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12280" y="1371600"/>
            <a:ext cx="1005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🌍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6126480" y="242316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Peace as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Common Good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153912" y="3200400"/>
            <a:ext cx="2322576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100" dirty="0">
                <a:solidFill>
                  <a:srgbClr val="EDE5D8"/>
                </a:solidFill>
              </a:rPr>
              <a:t>Established a unifying framework, peace as a shared resource we build collectively, transcending geopolitical divides and ideological divisions.</a:t>
            </a:r>
            <a:endParaRPr lang="en-US" sz="1100" dirty="0"/>
          </a:p>
        </p:txBody>
      </p:sp>
      <p:pic>
        <p:nvPicPr>
          <p:cNvPr id="19" name="Image 0" descr="preencoded.png">
            <a:extLst>
              <a:ext uri="{FF2B5EF4-FFF2-40B4-BE49-F238E27FC236}">
                <a16:creationId xmlns:a16="http://schemas.microsoft.com/office/drawing/2014/main" id="{2B863FA1-A43B-6E0D-D88C-E8CA42531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346" y="830011"/>
            <a:ext cx="1521429" cy="19017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NETWORK &amp; CAPACITY BUILDING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097280"/>
            <a:ext cx="5394960" cy="1045372"/>
          </a:xfrm>
          <a:prstGeom prst="rect">
            <a:avLst/>
          </a:prstGeom>
          <a:solidFill>
            <a:srgbClr val="FFFFFF"/>
          </a:solidFill>
          <a:ln w="12700">
            <a:solidFill>
              <a:srgbClr val="F0EBE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97280"/>
            <a:ext cx="45719" cy="10453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84632" y="1143000"/>
            <a:ext cx="5166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</a:rPr>
              <a:t>Bridges Across the Mediterranean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84632" y="1465487"/>
            <a:ext cx="5029203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/>
            <a:r>
              <a:rPr lang="en-US" sz="1000" dirty="0"/>
              <a:t>The project brought together very different countries. This diversity enabled the exchange of approaches, a deeper understanding of different regional dynamics, and the discovery that the challenges of peacebuilding share common roots even across geographically distant contexts.</a:t>
            </a:r>
          </a:p>
        </p:txBody>
      </p:sp>
      <p:sp>
        <p:nvSpPr>
          <p:cNvPr id="8" name="Shape 6"/>
          <p:cNvSpPr/>
          <p:nvPr/>
        </p:nvSpPr>
        <p:spPr>
          <a:xfrm>
            <a:off x="320040" y="2244344"/>
            <a:ext cx="53949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F0EBE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2234092"/>
            <a:ext cx="64008" cy="8686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632" y="2290064"/>
            <a:ext cx="5166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</a:rPr>
              <a:t>Empowering Youth as Agents of Change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4632" y="2546096"/>
            <a:ext cx="5166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000" dirty="0">
                <a:solidFill>
                  <a:srgbClr val="2E1A0E"/>
                </a:solidFill>
              </a:rPr>
              <a:t>Young people positioned as active builders of peace, not passive beneficiaries. 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" y="3204464"/>
            <a:ext cx="53949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F0EBE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5767" y="3204464"/>
            <a:ext cx="64008" cy="8686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" y="3250184"/>
            <a:ext cx="5166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</a:rPr>
              <a:t>From 'I' to 'We': Authentic Relationships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4632" y="3506216"/>
            <a:ext cx="5166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000" dirty="0">
                <a:solidFill>
                  <a:srgbClr val="2E1A0E"/>
                </a:solidFill>
              </a:rPr>
              <a:t>Meetings in Cyprus, Italy and Istanbul built genuine human connections, breaking isolation and creating a resilient network grounded in shared values, not just project cycles.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4164584"/>
            <a:ext cx="53949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F0EBE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7" name="Shape 15"/>
          <p:cNvSpPr/>
          <p:nvPr/>
        </p:nvSpPr>
        <p:spPr>
          <a:xfrm>
            <a:off x="333756" y="4154332"/>
            <a:ext cx="64008" cy="8686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4632" y="4210304"/>
            <a:ext cx="5166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</a:rPr>
              <a:t>Leadership Pipeline and Local Impact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4632" y="4466336"/>
            <a:ext cx="5166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E1A0E"/>
                </a:solidFill>
              </a:rPr>
              <a:t>Participants became leaders in proposing and implementing initiatives in their context.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943600" y="1097280"/>
            <a:ext cx="2880360" cy="3703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it-IT" dirty="0"/>
          </a:p>
        </p:txBody>
      </p:sp>
      <p:sp>
        <p:nvSpPr>
          <p:cNvPr id="21" name="Text 19"/>
          <p:cNvSpPr/>
          <p:nvPr/>
        </p:nvSpPr>
        <p:spPr>
          <a:xfrm>
            <a:off x="6080760" y="1234440"/>
            <a:ext cx="2606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8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MAPPING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080760" y="1548996"/>
            <a:ext cx="2606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chemeClr val="accent1">
                    <a:lumMod val="75000"/>
                  </a:schemeClr>
                </a:solidFill>
              </a:rPr>
              <a:t>100 Civil Society Organizations across 21 countries, with activities spanning over 50 countries globally.</a:t>
            </a:r>
          </a:p>
        </p:txBody>
      </p:sp>
      <p:sp>
        <p:nvSpPr>
          <p:cNvPr id="23" name="Shape 21"/>
          <p:cNvSpPr/>
          <p:nvPr/>
        </p:nvSpPr>
        <p:spPr>
          <a:xfrm>
            <a:off x="6080760" y="3249122"/>
            <a:ext cx="2606040" cy="36576"/>
          </a:xfrm>
          <a:prstGeom prst="rect">
            <a:avLst/>
          </a:prstGeom>
          <a:solidFill>
            <a:srgbClr val="C9835A"/>
          </a:solidFill>
          <a:ln w="12700">
            <a:solidFill>
              <a:srgbClr val="C9835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17920" y="2409190"/>
            <a:ext cx="2606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chemeClr val="accent1">
                    <a:lumMod val="75000"/>
                  </a:schemeClr>
                </a:solidFill>
              </a:rPr>
              <a:t>94% of mapped organisations expressed interest in joining the network</a:t>
            </a:r>
            <a:endParaRPr lang="en-US" sz="1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Text 19">
            <a:extLst>
              <a:ext uri="{FF2B5EF4-FFF2-40B4-BE49-F238E27FC236}">
                <a16:creationId xmlns:a16="http://schemas.microsoft.com/office/drawing/2014/main" id="{2F7CBEB4-BD76-9922-C8B4-A9E5AF19AC5E}"/>
              </a:ext>
            </a:extLst>
          </p:cNvPr>
          <p:cNvSpPr/>
          <p:nvPr/>
        </p:nvSpPr>
        <p:spPr>
          <a:xfrm>
            <a:off x="6080760" y="3295904"/>
            <a:ext cx="2606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8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LETTER OF INTENT</a:t>
            </a:r>
            <a:endParaRPr lang="en-US" sz="1600" dirty="0"/>
          </a:p>
        </p:txBody>
      </p:sp>
      <p:sp>
        <p:nvSpPr>
          <p:cNvPr id="26" name="Text 22">
            <a:extLst>
              <a:ext uri="{FF2B5EF4-FFF2-40B4-BE49-F238E27FC236}">
                <a16:creationId xmlns:a16="http://schemas.microsoft.com/office/drawing/2014/main" id="{DD5F9F17-AC9F-4DD3-8659-1B4A910A2ABF}"/>
              </a:ext>
            </a:extLst>
          </p:cNvPr>
          <p:cNvSpPr/>
          <p:nvPr/>
        </p:nvSpPr>
        <p:spPr>
          <a:xfrm>
            <a:off x="6446520" y="3775964"/>
            <a:ext cx="2606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chemeClr val="accent1">
                    <a:lumMod val="75000"/>
                  </a:schemeClr>
                </a:solidFill>
              </a:rPr>
              <a:t>16 CSOs signed the Letter of Intent</a:t>
            </a:r>
            <a:endParaRPr lang="en-US" sz="11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7A3B2E"/>
          </a:solidFill>
          <a:ln w="12700">
            <a:solidFill>
              <a:srgbClr val="7A3B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IDENTITY &amp; METHODOLOGY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097280"/>
            <a:ext cx="4114800" cy="3703320"/>
          </a:xfrm>
          <a:prstGeom prst="rect">
            <a:avLst/>
          </a:prstGeom>
          <a:solidFill>
            <a:srgbClr val="FFFFFF"/>
          </a:solidFill>
          <a:ln w="12700">
            <a:solidFill>
              <a:srgbClr val="F0EBE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97280"/>
            <a:ext cx="4114800" cy="64008"/>
          </a:xfrm>
          <a:prstGeom prst="rect">
            <a:avLst/>
          </a:prstGeom>
          <a:solidFill>
            <a:srgbClr val="7A3B2E"/>
          </a:solidFill>
          <a:ln w="12700">
            <a:solidFill>
              <a:srgbClr val="7A3B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44018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Shifting Focus: Emergency → Education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823987"/>
            <a:ext cx="38404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200" dirty="0">
                <a:solidFill>
                  <a:srgbClr val="2E1A0E"/>
                </a:solidFill>
              </a:rPr>
              <a:t>Many local CSOs had drifted toward pure emergency response. </a:t>
            </a:r>
            <a:r>
              <a:rPr lang="en-US" sz="1200" b="1" dirty="0">
                <a:solidFill>
                  <a:srgbClr val="2E1A0E"/>
                </a:solidFill>
              </a:rPr>
              <a:t>PeaceMed reminded that non-formal education and capacity building are equally essential, </a:t>
            </a:r>
            <a:r>
              <a:rPr lang="en-US" sz="1200" dirty="0">
                <a:solidFill>
                  <a:srgbClr val="2E1A0E"/>
                </a:solidFill>
              </a:rPr>
              <a:t>rebalancing relief with long-term social transformation.
The project transmitted Caritas Italiana's pedagogical approach: 'charity in forms suited to the times' integrating justice, peace, and integral human development.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3611880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09160" y="1097280"/>
            <a:ext cx="4114800" cy="3703320"/>
          </a:xfrm>
          <a:prstGeom prst="rect">
            <a:avLst/>
          </a:prstGeom>
          <a:solidFill>
            <a:srgbClr val="FFFFFF"/>
          </a:solidFill>
          <a:ln w="12700">
            <a:solidFill>
              <a:srgbClr val="F0EBE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it-IT" dirty="0"/>
          </a:p>
        </p:txBody>
      </p:sp>
      <p:sp>
        <p:nvSpPr>
          <p:cNvPr id="11" name="Shape 9"/>
          <p:cNvSpPr/>
          <p:nvPr/>
        </p:nvSpPr>
        <p:spPr>
          <a:xfrm>
            <a:off x="4709160" y="1097280"/>
            <a:ext cx="4114800" cy="64008"/>
          </a:xfrm>
          <a:prstGeom prst="rect">
            <a:avLst/>
          </a:prstGeom>
          <a:solidFill>
            <a:srgbClr val="C9835A"/>
          </a:solidFill>
          <a:ln w="12700">
            <a:solidFill>
              <a:srgbClr val="C983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140157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Going Further: PeaceMed Manual and Toolkit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846320" y="1798320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200" dirty="0">
                <a:solidFill>
                  <a:srgbClr val="2E1A0E"/>
                </a:solidFill>
              </a:rPr>
              <a:t>Available in 4 languages (IT, EN, FR, AR) at project launch. By the Istanbul meeting, participants spontaneously volunteered to translate it into Turkish and Spanish, a sign of ownership and commitment to local dissemination.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709160" y="3292856"/>
            <a:ext cx="4114800" cy="36576"/>
          </a:xfrm>
          <a:prstGeom prst="rect">
            <a:avLst/>
          </a:prstGeom>
          <a:solidFill>
            <a:srgbClr val="F0EBE3"/>
          </a:solidFill>
          <a:ln w="12700">
            <a:solidFill>
              <a:srgbClr val="F0EB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14900" y="372618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00" b="1" dirty="0">
              <a:solidFill>
                <a:srgbClr val="B85042"/>
              </a:solidFill>
            </a:endParaRPr>
          </a:p>
          <a:p>
            <a:pPr marL="0" indent="0">
              <a:buNone/>
            </a:pPr>
            <a:r>
              <a:rPr lang="en-US" sz="1300" b="1" dirty="0">
                <a:solidFill>
                  <a:srgbClr val="B85042"/>
                </a:solidFill>
              </a:rPr>
              <a:t>CASCADE TRAINING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B85042"/>
                </a:solidFill>
              </a:rPr>
              <a:t>From participants → to trainers</a:t>
            </a:r>
            <a:br>
              <a:rPr lang="en-US" sz="1300" b="1" dirty="0">
                <a:solidFill>
                  <a:srgbClr val="B85042"/>
                </a:solidFill>
              </a:rPr>
            </a:b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846320" y="3611880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A1A1A"/>
      </a:dk2>
      <a:lt2>
        <a:srgbClr val="E7E6E6"/>
      </a:lt2>
      <a:accent1>
        <a:srgbClr val="B85042"/>
      </a:accent1>
      <a:accent2>
        <a:srgbClr val="C9835A"/>
      </a:accent2>
      <a:accent3>
        <a:srgbClr val="A5A5A5"/>
      </a:accent3>
      <a:accent4>
        <a:srgbClr val="C9835A"/>
      </a:accent4>
      <a:accent5>
        <a:srgbClr val="7A3B2E"/>
      </a:accent5>
      <a:accent6>
        <a:srgbClr val="8C6A5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87F8185430A58449122396E4ED30858" ma:contentTypeVersion="13" ma:contentTypeDescription="Creare un nuovo documento." ma:contentTypeScope="" ma:versionID="ed676dd4dd4c91229247ea116bc13e16">
  <xsd:schema xmlns:xsd="http://www.w3.org/2001/XMLSchema" xmlns:xs="http://www.w3.org/2001/XMLSchema" xmlns:p="http://schemas.microsoft.com/office/2006/metadata/properties" xmlns:ns2="1cbb4645-0d36-4ba5-bf09-7d692a3219ca" xmlns:ns3="fba2ff08-ea83-460f-8335-a1c70f9cc935" targetNamespace="http://schemas.microsoft.com/office/2006/metadata/properties" ma:root="true" ma:fieldsID="16b4ab28e0fd19d092c8cad5da5a4f7e" ns2:_="" ns3:_="">
    <xsd:import namespace="1cbb4645-0d36-4ba5-bf09-7d692a3219ca"/>
    <xsd:import namespace="fba2ff08-ea83-460f-8335-a1c70f9cc9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bb4645-0d36-4ba5-bf09-7d692a3219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5b635aa6-e889-43bc-97e6-4637a286f3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a2ff08-ea83-460f-8335-a1c70f9cc93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d63b832-bffa-49b0-818e-8c50ec9847c7}" ma:internalName="TaxCatchAll" ma:showField="CatchAllData" ma:web="fba2ff08-ea83-460f-8335-a1c70f9cc9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a2ff08-ea83-460f-8335-a1c70f9cc935" xsi:nil="true"/>
    <lcf76f155ced4ddcb4097134ff3c332f xmlns="1cbb4645-0d36-4ba5-bf09-7d692a3219c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C64A457-2B42-408A-928C-BE030DD240C8}"/>
</file>

<file path=customXml/itemProps2.xml><?xml version="1.0" encoding="utf-8"?>
<ds:datastoreItem xmlns:ds="http://schemas.openxmlformats.org/officeDocument/2006/customXml" ds:itemID="{757ECE8A-F973-4FF4-B784-08E4F05B1564}"/>
</file>

<file path=customXml/itemProps3.xml><?xml version="1.0" encoding="utf-8"?>
<ds:datastoreItem xmlns:ds="http://schemas.openxmlformats.org/officeDocument/2006/customXml" ds:itemID="{8F8293DE-E187-493B-9647-70899144A0E7}"/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408</Words>
  <Application>Microsoft Office PowerPoint</Application>
  <PresentationFormat>Presentazione su schermo (16:9)</PresentationFormat>
  <Paragraphs>49</Paragraphs>
  <Slides>5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Arial</vt:lpstr>
      <vt:lpstr>Cambria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PeaceMed – Results &amp; Impact</dc:title>
  <dc:subject>PptxGenJS Presentation</dc:subject>
  <dc:creator>PptxGenJS</dc:creator>
  <cp:lastModifiedBy>Benedetta Matterazzo</cp:lastModifiedBy>
  <cp:revision>18</cp:revision>
  <dcterms:created xsi:type="dcterms:W3CDTF">2026-03-21T18:33:16Z</dcterms:created>
  <dcterms:modified xsi:type="dcterms:W3CDTF">2026-04-27T13:40:43Z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0x010100787F8185430A58449122396E4ED30858</vt:lpwstr>
  </property>
</Properties>
</file>